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diagrams/data1.xml" ContentType="application/vnd.openxmlformats-officedocument.drawingml.diagramData+xml"/>
  <Override PartName="/ppt/presentation.xml" ContentType="application/vnd.openxmlformats-officedocument.presentationml.presentation.main+xml"/>
  <Override PartName="/ppt/slides/slide3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5" r:id="rId3"/>
    <p:sldId id="311" r:id="rId4"/>
    <p:sldId id="278" r:id="rId5"/>
    <p:sldId id="264" r:id="rId6"/>
    <p:sldId id="265" r:id="rId7"/>
    <p:sldId id="263" r:id="rId8"/>
    <p:sldId id="309" r:id="rId9"/>
    <p:sldId id="259" r:id="rId10"/>
    <p:sldId id="276" r:id="rId11"/>
    <p:sldId id="304" r:id="rId12"/>
    <p:sldId id="267" r:id="rId13"/>
    <p:sldId id="303" r:id="rId14"/>
    <p:sldId id="283" r:id="rId15"/>
    <p:sldId id="284" r:id="rId16"/>
    <p:sldId id="280" r:id="rId17"/>
    <p:sldId id="289" r:id="rId18"/>
    <p:sldId id="260" r:id="rId19"/>
    <p:sldId id="305" r:id="rId20"/>
    <p:sldId id="270" r:id="rId21"/>
    <p:sldId id="290" r:id="rId22"/>
    <p:sldId id="286" r:id="rId23"/>
    <p:sldId id="269" r:id="rId24"/>
    <p:sldId id="288" r:id="rId25"/>
    <p:sldId id="281" r:id="rId26"/>
    <p:sldId id="306" r:id="rId27"/>
    <p:sldId id="296" r:id="rId28"/>
    <p:sldId id="299" r:id="rId29"/>
    <p:sldId id="294" r:id="rId30"/>
    <p:sldId id="297" r:id="rId31"/>
    <p:sldId id="258" r:id="rId32"/>
    <p:sldId id="298" r:id="rId33"/>
    <p:sldId id="307" r:id="rId34"/>
    <p:sldId id="300" r:id="rId35"/>
    <p:sldId id="308" r:id="rId36"/>
    <p:sldId id="272" r:id="rId37"/>
  </p:sldIdLst>
  <p:sldSz cx="9144000" cy="6858000" type="screen4x3"/>
  <p:notesSz cx="6810375" cy="99425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9" autoAdjust="0"/>
    <p:restoredTop sz="82660" autoAdjust="0"/>
  </p:normalViewPr>
  <p:slideViewPr>
    <p:cSldViewPr>
      <p:cViewPr varScale="1">
        <p:scale>
          <a:sx n="94" d="100"/>
          <a:sy n="94" d="100"/>
        </p:scale>
        <p:origin x="21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21918504135435"/>
          <c:y val="0.23697603267346878"/>
          <c:w val="0.71535290628085346"/>
          <c:h val="0.58826916742855373"/>
        </c:manualLayout>
      </c:layout>
      <c:barChart>
        <c:barDir val="col"/>
        <c:grouping val="clustered"/>
        <c:varyColors val="0"/>
        <c:ser>
          <c:idx val="0"/>
          <c:order val="0"/>
          <c:tx>
            <c:strRef>
              <c:f>Blad1!$B$1</c:f>
              <c:strCache>
                <c:ptCount val="1"/>
                <c:pt idx="0">
                  <c:v>Influx 65+</c:v>
                </c:pt>
              </c:strCache>
            </c:strRef>
          </c:tx>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c:spPr>
          <c:invertIfNegative val="0"/>
          <c:cat>
            <c:numRef>
              <c:f>Blad1!$A$2:$A$9</c:f>
              <c:numCache>
                <c:formatCode>General</c:formatCode>
                <c:ptCount val="8"/>
                <c:pt idx="0">
                  <c:v>2002</c:v>
                </c:pt>
                <c:pt idx="1">
                  <c:v>2004</c:v>
                </c:pt>
                <c:pt idx="2">
                  <c:v>2006</c:v>
                </c:pt>
                <c:pt idx="3">
                  <c:v>2008</c:v>
                </c:pt>
                <c:pt idx="4">
                  <c:v>2010</c:v>
                </c:pt>
                <c:pt idx="5">
                  <c:v>2012</c:v>
                </c:pt>
                <c:pt idx="6">
                  <c:v>2014</c:v>
                </c:pt>
                <c:pt idx="7">
                  <c:v>2015</c:v>
                </c:pt>
              </c:numCache>
            </c:numRef>
          </c:cat>
          <c:val>
            <c:numRef>
              <c:f>Blad1!$B$2:$B$9</c:f>
              <c:numCache>
                <c:formatCode>General</c:formatCode>
                <c:ptCount val="8"/>
                <c:pt idx="0">
                  <c:v>82</c:v>
                </c:pt>
                <c:pt idx="1">
                  <c:v>126</c:v>
                </c:pt>
                <c:pt idx="2">
                  <c:v>127</c:v>
                </c:pt>
                <c:pt idx="3">
                  <c:v>181</c:v>
                </c:pt>
                <c:pt idx="4">
                  <c:v>214</c:v>
                </c:pt>
                <c:pt idx="5">
                  <c:v>299</c:v>
                </c:pt>
                <c:pt idx="6">
                  <c:v>288</c:v>
                </c:pt>
                <c:pt idx="7">
                  <c:v>311</c:v>
                </c:pt>
              </c:numCache>
            </c:numRef>
          </c:val>
          <c:extLst>
            <c:ext xmlns:c16="http://schemas.microsoft.com/office/drawing/2014/chart" uri="{C3380CC4-5D6E-409C-BE32-E72D297353CC}">
              <c16:uniqueId val="{00000000-7E18-4408-8DAC-B0FBCBCD4E7F}"/>
            </c:ext>
          </c:extLst>
        </c:ser>
        <c:dLbls>
          <c:showLegendKey val="0"/>
          <c:showVal val="0"/>
          <c:showCatName val="0"/>
          <c:showSerName val="0"/>
          <c:showPercent val="0"/>
          <c:showBubbleSize val="0"/>
        </c:dLbls>
        <c:gapWidth val="150"/>
        <c:axId val="219685248"/>
        <c:axId val="219687168"/>
      </c:barChart>
      <c:catAx>
        <c:axId val="219685248"/>
        <c:scaling>
          <c:orientation val="minMax"/>
        </c:scaling>
        <c:delete val="0"/>
        <c:axPos val="b"/>
        <c:title>
          <c:tx>
            <c:rich>
              <a:bodyPr/>
              <a:lstStyle/>
              <a:p>
                <a:pPr>
                  <a:defRPr/>
                </a:pPr>
                <a:r>
                  <a:rPr lang="nl-NL" sz="1600" dirty="0" err="1"/>
                  <a:t>Year</a:t>
                </a:r>
                <a:endParaRPr lang="nl-NL" sz="1600" dirty="0"/>
              </a:p>
            </c:rich>
          </c:tx>
          <c:overlay val="0"/>
        </c:title>
        <c:numFmt formatCode="General" sourceLinked="1"/>
        <c:majorTickMark val="out"/>
        <c:minorTickMark val="none"/>
        <c:tickLblPos val="nextTo"/>
        <c:crossAx val="219687168"/>
        <c:crosses val="autoZero"/>
        <c:auto val="1"/>
        <c:lblAlgn val="ctr"/>
        <c:lblOffset val="100"/>
        <c:noMultiLvlLbl val="0"/>
      </c:catAx>
      <c:valAx>
        <c:axId val="219687168"/>
        <c:scaling>
          <c:orientation val="minMax"/>
        </c:scaling>
        <c:delete val="0"/>
        <c:axPos val="l"/>
        <c:majorGridlines/>
        <c:title>
          <c:tx>
            <c:rich>
              <a:bodyPr rot="-5400000" vert="horz"/>
              <a:lstStyle/>
              <a:p>
                <a:pPr>
                  <a:defRPr/>
                </a:pPr>
                <a:r>
                  <a:rPr lang="nl-NL" sz="1800" dirty="0" err="1"/>
                  <a:t>Number</a:t>
                </a:r>
                <a:r>
                  <a:rPr lang="nl-NL" sz="1800" dirty="0"/>
                  <a:t> of </a:t>
                </a:r>
                <a:r>
                  <a:rPr lang="nl-NL" sz="1800" dirty="0" err="1"/>
                  <a:t>patients</a:t>
                </a:r>
                <a:endParaRPr lang="nl-NL" sz="1800" dirty="0"/>
              </a:p>
            </c:rich>
          </c:tx>
          <c:layout>
            <c:manualLayout>
              <c:xMode val="edge"/>
              <c:yMode val="edge"/>
              <c:x val="3.5062793757534745E-2"/>
              <c:y val="0.38845242901438831"/>
            </c:manualLayout>
          </c:layout>
          <c:overlay val="0"/>
        </c:title>
        <c:numFmt formatCode="General" sourceLinked="1"/>
        <c:majorTickMark val="out"/>
        <c:minorTickMark val="none"/>
        <c:tickLblPos val="nextTo"/>
        <c:crossAx val="219685248"/>
        <c:crosses val="autoZero"/>
        <c:crossBetween val="between"/>
      </c:valAx>
    </c:plotArea>
    <c:plotVisOnly val="1"/>
    <c:dispBlanksAs val="gap"/>
    <c:showDLblsOverMax val="0"/>
  </c:chart>
  <c:txPr>
    <a:bodyPr/>
    <a:lstStyle/>
    <a:p>
      <a:pPr>
        <a:defRPr sz="1800"/>
      </a:pPr>
      <a:endParaRPr lang="nl-N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69369-5473-43CB-AAA2-A908B3A70841}"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nl-NL"/>
        </a:p>
      </dgm:t>
    </dgm:pt>
    <dgm:pt modelId="{4476C6D3-1FC1-42B4-BC76-A41FB0A9DD6C}">
      <dgm:prSet phldrT="[Tekst]" custT="1"/>
      <dgm:spPr/>
      <dgm:t>
        <a:bodyPr/>
        <a:lstStyle/>
        <a:p>
          <a:r>
            <a:rPr lang="nl-NL" sz="2000" dirty="0"/>
            <a:t>Oudere met nierfalen</a:t>
          </a:r>
        </a:p>
      </dgm:t>
    </dgm:pt>
    <dgm:pt modelId="{BFFD25A0-48E7-433B-8D0D-9B35C1BA222C}" type="parTrans" cxnId="{01A0F8A1-6DA7-4392-9D64-CD1EFE572CBA}">
      <dgm:prSet/>
      <dgm:spPr/>
      <dgm:t>
        <a:bodyPr/>
        <a:lstStyle/>
        <a:p>
          <a:endParaRPr lang="nl-NL"/>
        </a:p>
      </dgm:t>
    </dgm:pt>
    <dgm:pt modelId="{3477B8D3-7F30-4E00-AC6C-F6EFD850E6C7}" type="sibTrans" cxnId="{01A0F8A1-6DA7-4392-9D64-CD1EFE572CBA}">
      <dgm:prSet/>
      <dgm:spPr/>
      <dgm:t>
        <a:bodyPr/>
        <a:lstStyle/>
        <a:p>
          <a:endParaRPr lang="nl-NL"/>
        </a:p>
      </dgm:t>
    </dgm:pt>
    <dgm:pt modelId="{3EA7C002-E49E-412F-A236-DB773EA0D503}">
      <dgm:prSet phldrT="[Tekst]" custT="1"/>
      <dgm:spPr/>
      <dgm:t>
        <a:bodyPr/>
        <a:lstStyle/>
        <a:p>
          <a:r>
            <a:rPr lang="nl-NL" sz="2000" dirty="0"/>
            <a:t>Overleden donor</a:t>
          </a:r>
        </a:p>
      </dgm:t>
    </dgm:pt>
    <dgm:pt modelId="{68AA9C74-EFC3-48CD-837C-73A3F7B70115}" type="parTrans" cxnId="{592FC537-02CE-4EBD-8CDF-540EE9E2E476}">
      <dgm:prSet/>
      <dgm:spPr/>
      <dgm:t>
        <a:bodyPr/>
        <a:lstStyle/>
        <a:p>
          <a:endParaRPr lang="en-US"/>
        </a:p>
      </dgm:t>
    </dgm:pt>
    <dgm:pt modelId="{662F4D85-AA40-4FBE-8169-D0B07D3D29B1}" type="sibTrans" cxnId="{592FC537-02CE-4EBD-8CDF-540EE9E2E476}">
      <dgm:prSet/>
      <dgm:spPr/>
      <dgm:t>
        <a:bodyPr/>
        <a:lstStyle/>
        <a:p>
          <a:endParaRPr lang="en-US"/>
        </a:p>
      </dgm:t>
    </dgm:pt>
    <dgm:pt modelId="{6A4D646E-0557-46FE-88F4-EC42F5FE1C77}">
      <dgm:prSet phldrT="[Tekst]" custT="1"/>
      <dgm:spPr/>
      <dgm:t>
        <a:bodyPr/>
        <a:lstStyle/>
        <a:p>
          <a:r>
            <a:rPr lang="nl-NL" sz="2000" dirty="0"/>
            <a:t>Levende donor</a:t>
          </a:r>
        </a:p>
      </dgm:t>
    </dgm:pt>
    <dgm:pt modelId="{078CE46C-7066-4E21-9275-CF58C384D82B}" type="parTrans" cxnId="{E504F667-70BC-4DA2-9A46-F1D399BA42D0}">
      <dgm:prSet/>
      <dgm:spPr/>
      <dgm:t>
        <a:bodyPr/>
        <a:lstStyle/>
        <a:p>
          <a:endParaRPr lang="en-US"/>
        </a:p>
      </dgm:t>
    </dgm:pt>
    <dgm:pt modelId="{466DF506-A88F-479D-A467-74AF80C1DA48}" type="sibTrans" cxnId="{E504F667-70BC-4DA2-9A46-F1D399BA42D0}">
      <dgm:prSet/>
      <dgm:spPr/>
      <dgm:t>
        <a:bodyPr/>
        <a:lstStyle/>
        <a:p>
          <a:endParaRPr lang="en-US"/>
        </a:p>
      </dgm:t>
    </dgm:pt>
    <dgm:pt modelId="{6C834EC7-8015-4D54-85BC-209D71DD2B2D}">
      <dgm:prSet phldrT="[Tekst]" custT="1"/>
      <dgm:spPr/>
      <dgm:t>
        <a:bodyPr/>
        <a:lstStyle/>
        <a:p>
          <a:r>
            <a:rPr lang="nl-NL" sz="2000" dirty="0"/>
            <a:t>Dialyse</a:t>
          </a:r>
        </a:p>
      </dgm:t>
    </dgm:pt>
    <dgm:pt modelId="{BFD84F8F-63AB-4F57-86C0-3E94E333F803}" type="parTrans" cxnId="{5BF4DDF3-A125-4429-89D0-BC5ECD8AAAB0}">
      <dgm:prSet/>
      <dgm:spPr/>
      <dgm:t>
        <a:bodyPr/>
        <a:lstStyle/>
        <a:p>
          <a:endParaRPr lang="en-US"/>
        </a:p>
      </dgm:t>
    </dgm:pt>
    <dgm:pt modelId="{3DE604CF-6991-4EF5-83FF-78EB357AE276}" type="sibTrans" cxnId="{5BF4DDF3-A125-4429-89D0-BC5ECD8AAAB0}">
      <dgm:prSet/>
      <dgm:spPr/>
      <dgm:t>
        <a:bodyPr/>
        <a:lstStyle/>
        <a:p>
          <a:endParaRPr lang="en-US"/>
        </a:p>
      </dgm:t>
    </dgm:pt>
    <dgm:pt modelId="{D845A758-AA5A-4A89-9A81-D9E1E35719C1}">
      <dgm:prSet phldrT="[Tekst]" custT="1"/>
      <dgm:spPr/>
      <dgm:t>
        <a:bodyPr/>
        <a:lstStyle/>
        <a:p>
          <a:r>
            <a:rPr lang="nl-NL" sz="2000" dirty="0" err="1"/>
            <a:t>Eurotrans-plant</a:t>
          </a:r>
          <a:r>
            <a:rPr lang="nl-NL" sz="2000" dirty="0"/>
            <a:t> Senior Program wachtlijst</a:t>
          </a:r>
        </a:p>
      </dgm:t>
    </dgm:pt>
    <dgm:pt modelId="{1C753AE2-5845-4769-8A93-6D1DB57F0F04}" type="parTrans" cxnId="{F974527F-E660-4586-947A-4B2A11136CCA}">
      <dgm:prSet/>
      <dgm:spPr/>
      <dgm:t>
        <a:bodyPr/>
        <a:lstStyle/>
        <a:p>
          <a:endParaRPr lang="en-US"/>
        </a:p>
      </dgm:t>
    </dgm:pt>
    <dgm:pt modelId="{575110CA-B103-46A9-A9B3-DEB85BB1FCED}" type="sibTrans" cxnId="{F974527F-E660-4586-947A-4B2A11136CCA}">
      <dgm:prSet/>
      <dgm:spPr/>
      <dgm:t>
        <a:bodyPr/>
        <a:lstStyle/>
        <a:p>
          <a:endParaRPr lang="en-US"/>
        </a:p>
      </dgm:t>
    </dgm:pt>
    <dgm:pt modelId="{C541760D-03C4-4293-8127-5349249F797F}">
      <dgm:prSet phldrT="[Tekst]" custT="1"/>
      <dgm:spPr/>
      <dgm:t>
        <a:bodyPr/>
        <a:lstStyle/>
        <a:p>
          <a:r>
            <a:rPr lang="nl-NL" sz="2000" dirty="0"/>
            <a:t>Reguliere wachtlijst</a:t>
          </a:r>
        </a:p>
      </dgm:t>
    </dgm:pt>
    <dgm:pt modelId="{3511E452-9E0D-4776-B2CE-E491D41C2513}" type="parTrans" cxnId="{0022C0BD-FB3E-4EF4-A0B5-8F4E5434EFCC}">
      <dgm:prSet/>
      <dgm:spPr/>
      <dgm:t>
        <a:bodyPr/>
        <a:lstStyle/>
        <a:p>
          <a:endParaRPr lang="en-US"/>
        </a:p>
      </dgm:t>
    </dgm:pt>
    <dgm:pt modelId="{4740CE12-AF41-4903-AD66-36977C3FA6F5}" type="sibTrans" cxnId="{0022C0BD-FB3E-4EF4-A0B5-8F4E5434EFCC}">
      <dgm:prSet/>
      <dgm:spPr/>
      <dgm:t>
        <a:bodyPr/>
        <a:lstStyle/>
        <a:p>
          <a:endParaRPr lang="en-US"/>
        </a:p>
      </dgm:t>
    </dgm:pt>
    <dgm:pt modelId="{12C34B3F-2A3D-4781-9788-D9F962AE3D99}">
      <dgm:prSet phldrT="[Tekst]" custT="1"/>
      <dgm:spPr/>
      <dgm:t>
        <a:bodyPr/>
        <a:lstStyle/>
        <a:p>
          <a:r>
            <a:rPr lang="nl-NL" sz="2000" dirty="0"/>
            <a:t>Conservatief management</a:t>
          </a:r>
        </a:p>
      </dgm:t>
    </dgm:pt>
    <dgm:pt modelId="{7AF3EBA1-B213-4ED9-A791-19947E2D02D1}" type="parTrans" cxnId="{75535FB7-1679-408A-939B-227187ED272A}">
      <dgm:prSet/>
      <dgm:spPr/>
      <dgm:t>
        <a:bodyPr/>
        <a:lstStyle/>
        <a:p>
          <a:endParaRPr lang="nl-NL"/>
        </a:p>
      </dgm:t>
    </dgm:pt>
    <dgm:pt modelId="{12D09165-E568-4C61-BD8A-639444A4B868}" type="sibTrans" cxnId="{75535FB7-1679-408A-939B-227187ED272A}">
      <dgm:prSet/>
      <dgm:spPr/>
      <dgm:t>
        <a:bodyPr/>
        <a:lstStyle/>
        <a:p>
          <a:endParaRPr lang="nl-NL"/>
        </a:p>
      </dgm:t>
    </dgm:pt>
    <dgm:pt modelId="{758CF55E-E893-415C-930F-DE7DFF3EFAEE}" type="pres">
      <dgm:prSet presAssocID="{2E669369-5473-43CB-AAA2-A908B3A70841}" presName="hierChild1" presStyleCnt="0">
        <dgm:presLayoutVars>
          <dgm:orgChart val="1"/>
          <dgm:chPref val="1"/>
          <dgm:dir val="rev"/>
          <dgm:animOne val="branch"/>
          <dgm:animLvl val="lvl"/>
          <dgm:resizeHandles/>
        </dgm:presLayoutVars>
      </dgm:prSet>
      <dgm:spPr/>
    </dgm:pt>
    <dgm:pt modelId="{846C3A0C-0206-4D3C-96F3-38CA15CDBA0F}" type="pres">
      <dgm:prSet presAssocID="{4476C6D3-1FC1-42B4-BC76-A41FB0A9DD6C}" presName="hierRoot1" presStyleCnt="0">
        <dgm:presLayoutVars>
          <dgm:hierBranch val="init"/>
        </dgm:presLayoutVars>
      </dgm:prSet>
      <dgm:spPr/>
    </dgm:pt>
    <dgm:pt modelId="{91813ABA-40BE-4DC8-B1AB-8084FE15E8A9}" type="pres">
      <dgm:prSet presAssocID="{4476C6D3-1FC1-42B4-BC76-A41FB0A9DD6C}" presName="rootComposite1" presStyleCnt="0"/>
      <dgm:spPr/>
    </dgm:pt>
    <dgm:pt modelId="{3A09B9EB-8E80-4AEB-B6A8-D0F63C7F8C8A}" type="pres">
      <dgm:prSet presAssocID="{4476C6D3-1FC1-42B4-BC76-A41FB0A9DD6C}" presName="rootText1" presStyleLbl="node0" presStyleIdx="0" presStyleCnt="1">
        <dgm:presLayoutVars>
          <dgm:chPref val="3"/>
        </dgm:presLayoutVars>
      </dgm:prSet>
      <dgm:spPr/>
    </dgm:pt>
    <dgm:pt modelId="{02E06093-2560-44EA-86DC-A32FFF641121}" type="pres">
      <dgm:prSet presAssocID="{4476C6D3-1FC1-42B4-BC76-A41FB0A9DD6C}" presName="rootConnector1" presStyleLbl="node1" presStyleIdx="0" presStyleCnt="0"/>
      <dgm:spPr/>
    </dgm:pt>
    <dgm:pt modelId="{2B472F12-2471-4293-BDF1-4D410D1F9988}" type="pres">
      <dgm:prSet presAssocID="{4476C6D3-1FC1-42B4-BC76-A41FB0A9DD6C}" presName="hierChild2" presStyleCnt="0"/>
      <dgm:spPr/>
    </dgm:pt>
    <dgm:pt modelId="{FE0D0395-2D4B-4EF1-9F8E-7333EF89EF04}" type="pres">
      <dgm:prSet presAssocID="{68AA9C74-EFC3-48CD-837C-73A3F7B70115}" presName="Name37" presStyleLbl="parChTrans1D2" presStyleIdx="0" presStyleCnt="4"/>
      <dgm:spPr/>
    </dgm:pt>
    <dgm:pt modelId="{05F890CF-743A-4918-AB43-1791E88C5577}" type="pres">
      <dgm:prSet presAssocID="{3EA7C002-E49E-412F-A236-DB773EA0D503}" presName="hierRoot2" presStyleCnt="0">
        <dgm:presLayoutVars>
          <dgm:hierBranch val="init"/>
        </dgm:presLayoutVars>
      </dgm:prSet>
      <dgm:spPr/>
    </dgm:pt>
    <dgm:pt modelId="{6308C023-9141-48F3-9903-E26DA66E9142}" type="pres">
      <dgm:prSet presAssocID="{3EA7C002-E49E-412F-A236-DB773EA0D503}" presName="rootComposite" presStyleCnt="0"/>
      <dgm:spPr/>
    </dgm:pt>
    <dgm:pt modelId="{AFD2EC7E-3589-433E-BA0A-9023A5BC7DD6}" type="pres">
      <dgm:prSet presAssocID="{3EA7C002-E49E-412F-A236-DB773EA0D503}" presName="rootText" presStyleLbl="node2" presStyleIdx="0" presStyleCnt="4">
        <dgm:presLayoutVars>
          <dgm:chPref val="3"/>
        </dgm:presLayoutVars>
      </dgm:prSet>
      <dgm:spPr/>
    </dgm:pt>
    <dgm:pt modelId="{10B2A55B-383C-4535-90C8-67644AB80534}" type="pres">
      <dgm:prSet presAssocID="{3EA7C002-E49E-412F-A236-DB773EA0D503}" presName="rootConnector" presStyleLbl="node2" presStyleIdx="0" presStyleCnt="4"/>
      <dgm:spPr/>
    </dgm:pt>
    <dgm:pt modelId="{497DEFBC-2995-41B8-ACED-42F699D5E4C8}" type="pres">
      <dgm:prSet presAssocID="{3EA7C002-E49E-412F-A236-DB773EA0D503}" presName="hierChild4" presStyleCnt="0"/>
      <dgm:spPr/>
    </dgm:pt>
    <dgm:pt modelId="{B58CD8E9-7062-4DA0-97DC-C232D7916D41}" type="pres">
      <dgm:prSet presAssocID="{1C753AE2-5845-4769-8A93-6D1DB57F0F04}" presName="Name37" presStyleLbl="parChTrans1D3" presStyleIdx="0" presStyleCnt="2"/>
      <dgm:spPr/>
    </dgm:pt>
    <dgm:pt modelId="{9E93B3F5-F191-485F-957E-343DDD6D7EE8}" type="pres">
      <dgm:prSet presAssocID="{D845A758-AA5A-4A89-9A81-D9E1E35719C1}" presName="hierRoot2" presStyleCnt="0">
        <dgm:presLayoutVars>
          <dgm:hierBranch val="init"/>
        </dgm:presLayoutVars>
      </dgm:prSet>
      <dgm:spPr/>
    </dgm:pt>
    <dgm:pt modelId="{65F3C9FE-6322-448E-8409-293AD3739D49}" type="pres">
      <dgm:prSet presAssocID="{D845A758-AA5A-4A89-9A81-D9E1E35719C1}" presName="rootComposite" presStyleCnt="0"/>
      <dgm:spPr/>
    </dgm:pt>
    <dgm:pt modelId="{13755C44-889F-48B1-8107-A11F6983145F}" type="pres">
      <dgm:prSet presAssocID="{D845A758-AA5A-4A89-9A81-D9E1E35719C1}" presName="rootText" presStyleLbl="node3" presStyleIdx="0" presStyleCnt="2" custScaleY="177661">
        <dgm:presLayoutVars>
          <dgm:chPref val="3"/>
        </dgm:presLayoutVars>
      </dgm:prSet>
      <dgm:spPr/>
    </dgm:pt>
    <dgm:pt modelId="{D51FB9C6-545E-4801-BC6F-8D60557148B6}" type="pres">
      <dgm:prSet presAssocID="{D845A758-AA5A-4A89-9A81-D9E1E35719C1}" presName="rootConnector" presStyleLbl="node3" presStyleIdx="0" presStyleCnt="2"/>
      <dgm:spPr/>
    </dgm:pt>
    <dgm:pt modelId="{830AD3D2-86F8-4463-BBEB-24BEC2959A86}" type="pres">
      <dgm:prSet presAssocID="{D845A758-AA5A-4A89-9A81-D9E1E35719C1}" presName="hierChild4" presStyleCnt="0"/>
      <dgm:spPr/>
    </dgm:pt>
    <dgm:pt modelId="{54AAFAAB-D5F0-4285-ACDE-F6F79455268F}" type="pres">
      <dgm:prSet presAssocID="{D845A758-AA5A-4A89-9A81-D9E1E35719C1}" presName="hierChild5" presStyleCnt="0"/>
      <dgm:spPr/>
    </dgm:pt>
    <dgm:pt modelId="{3AE53F76-59F8-45F3-B224-2A50D1E1ECED}" type="pres">
      <dgm:prSet presAssocID="{3511E452-9E0D-4776-B2CE-E491D41C2513}" presName="Name37" presStyleLbl="parChTrans1D3" presStyleIdx="1" presStyleCnt="2"/>
      <dgm:spPr/>
    </dgm:pt>
    <dgm:pt modelId="{D16C1AA2-FC96-4BAE-8894-7EEF9DCE3D37}" type="pres">
      <dgm:prSet presAssocID="{C541760D-03C4-4293-8127-5349249F797F}" presName="hierRoot2" presStyleCnt="0">
        <dgm:presLayoutVars>
          <dgm:hierBranch val="init"/>
        </dgm:presLayoutVars>
      </dgm:prSet>
      <dgm:spPr/>
    </dgm:pt>
    <dgm:pt modelId="{00B674C9-DDC4-4F52-96DE-5C514317F472}" type="pres">
      <dgm:prSet presAssocID="{C541760D-03C4-4293-8127-5349249F797F}" presName="rootComposite" presStyleCnt="0"/>
      <dgm:spPr/>
    </dgm:pt>
    <dgm:pt modelId="{AE89DB15-A59C-4E57-AA44-BE2BB2FA7DA0}" type="pres">
      <dgm:prSet presAssocID="{C541760D-03C4-4293-8127-5349249F797F}" presName="rootText" presStyleLbl="node3" presStyleIdx="1" presStyleCnt="2">
        <dgm:presLayoutVars>
          <dgm:chPref val="3"/>
        </dgm:presLayoutVars>
      </dgm:prSet>
      <dgm:spPr/>
    </dgm:pt>
    <dgm:pt modelId="{24796FD1-8549-4ED9-8A56-F427ECADF24A}" type="pres">
      <dgm:prSet presAssocID="{C541760D-03C4-4293-8127-5349249F797F}" presName="rootConnector" presStyleLbl="node3" presStyleIdx="1" presStyleCnt="2"/>
      <dgm:spPr/>
    </dgm:pt>
    <dgm:pt modelId="{066F305C-E518-4E69-B1D3-3068A98F7313}" type="pres">
      <dgm:prSet presAssocID="{C541760D-03C4-4293-8127-5349249F797F}" presName="hierChild4" presStyleCnt="0"/>
      <dgm:spPr/>
    </dgm:pt>
    <dgm:pt modelId="{5C8C4BDB-BAC9-4581-B9F9-2D47020F1A15}" type="pres">
      <dgm:prSet presAssocID="{C541760D-03C4-4293-8127-5349249F797F}" presName="hierChild5" presStyleCnt="0"/>
      <dgm:spPr/>
    </dgm:pt>
    <dgm:pt modelId="{71E60FE0-C2B8-443B-BE48-190B469EE7D9}" type="pres">
      <dgm:prSet presAssocID="{3EA7C002-E49E-412F-A236-DB773EA0D503}" presName="hierChild5" presStyleCnt="0"/>
      <dgm:spPr/>
    </dgm:pt>
    <dgm:pt modelId="{B51D341B-049A-4EA6-BBBF-16109F205BC1}" type="pres">
      <dgm:prSet presAssocID="{078CE46C-7066-4E21-9275-CF58C384D82B}" presName="Name37" presStyleLbl="parChTrans1D2" presStyleIdx="1" presStyleCnt="4"/>
      <dgm:spPr/>
    </dgm:pt>
    <dgm:pt modelId="{C64803C1-9E50-4972-A467-26DE0A6BF46D}" type="pres">
      <dgm:prSet presAssocID="{6A4D646E-0557-46FE-88F4-EC42F5FE1C77}" presName="hierRoot2" presStyleCnt="0">
        <dgm:presLayoutVars>
          <dgm:hierBranch val="init"/>
        </dgm:presLayoutVars>
      </dgm:prSet>
      <dgm:spPr/>
    </dgm:pt>
    <dgm:pt modelId="{62D5229C-1BDC-4E5E-A5B4-FD273612E7A8}" type="pres">
      <dgm:prSet presAssocID="{6A4D646E-0557-46FE-88F4-EC42F5FE1C77}" presName="rootComposite" presStyleCnt="0"/>
      <dgm:spPr/>
    </dgm:pt>
    <dgm:pt modelId="{92C14A02-F06D-4322-BA8E-9904259E4835}" type="pres">
      <dgm:prSet presAssocID="{6A4D646E-0557-46FE-88F4-EC42F5FE1C77}" presName="rootText" presStyleLbl="node2" presStyleIdx="1" presStyleCnt="4">
        <dgm:presLayoutVars>
          <dgm:chPref val="3"/>
        </dgm:presLayoutVars>
      </dgm:prSet>
      <dgm:spPr/>
    </dgm:pt>
    <dgm:pt modelId="{4DE1EAE3-2462-4FA7-B6D5-829A82CEA8CD}" type="pres">
      <dgm:prSet presAssocID="{6A4D646E-0557-46FE-88F4-EC42F5FE1C77}" presName="rootConnector" presStyleLbl="node2" presStyleIdx="1" presStyleCnt="4"/>
      <dgm:spPr/>
    </dgm:pt>
    <dgm:pt modelId="{0ACD2601-22DE-4CE8-87EA-53E16F99DE29}" type="pres">
      <dgm:prSet presAssocID="{6A4D646E-0557-46FE-88F4-EC42F5FE1C77}" presName="hierChild4" presStyleCnt="0"/>
      <dgm:spPr/>
    </dgm:pt>
    <dgm:pt modelId="{00715387-C0D7-4A46-9681-2486090E7842}" type="pres">
      <dgm:prSet presAssocID="{6A4D646E-0557-46FE-88F4-EC42F5FE1C77}" presName="hierChild5" presStyleCnt="0"/>
      <dgm:spPr/>
    </dgm:pt>
    <dgm:pt modelId="{D626B846-04AC-49E3-A33F-6BE852DF5E96}" type="pres">
      <dgm:prSet presAssocID="{BFD84F8F-63AB-4F57-86C0-3E94E333F803}" presName="Name37" presStyleLbl="parChTrans1D2" presStyleIdx="2" presStyleCnt="4"/>
      <dgm:spPr/>
    </dgm:pt>
    <dgm:pt modelId="{215807A6-DC08-4493-8369-C759D80D277C}" type="pres">
      <dgm:prSet presAssocID="{6C834EC7-8015-4D54-85BC-209D71DD2B2D}" presName="hierRoot2" presStyleCnt="0">
        <dgm:presLayoutVars>
          <dgm:hierBranch val="init"/>
        </dgm:presLayoutVars>
      </dgm:prSet>
      <dgm:spPr/>
    </dgm:pt>
    <dgm:pt modelId="{CD753FA5-9715-4333-800C-F36E773EBB2C}" type="pres">
      <dgm:prSet presAssocID="{6C834EC7-8015-4D54-85BC-209D71DD2B2D}" presName="rootComposite" presStyleCnt="0"/>
      <dgm:spPr/>
    </dgm:pt>
    <dgm:pt modelId="{991E6130-CDD8-45AF-8280-76A87BCC8617}" type="pres">
      <dgm:prSet presAssocID="{6C834EC7-8015-4D54-85BC-209D71DD2B2D}" presName="rootText" presStyleLbl="node2" presStyleIdx="2" presStyleCnt="4">
        <dgm:presLayoutVars>
          <dgm:chPref val="3"/>
        </dgm:presLayoutVars>
      </dgm:prSet>
      <dgm:spPr/>
    </dgm:pt>
    <dgm:pt modelId="{E4670059-E6ED-41D5-B843-097F0AF0763F}" type="pres">
      <dgm:prSet presAssocID="{6C834EC7-8015-4D54-85BC-209D71DD2B2D}" presName="rootConnector" presStyleLbl="node2" presStyleIdx="2" presStyleCnt="4"/>
      <dgm:spPr/>
    </dgm:pt>
    <dgm:pt modelId="{AFA8ED4E-B30B-4D84-BA8E-2821DB33F18F}" type="pres">
      <dgm:prSet presAssocID="{6C834EC7-8015-4D54-85BC-209D71DD2B2D}" presName="hierChild4" presStyleCnt="0"/>
      <dgm:spPr/>
    </dgm:pt>
    <dgm:pt modelId="{CE0BE347-0999-4E57-90DD-9ABDA9A05657}" type="pres">
      <dgm:prSet presAssocID="{6C834EC7-8015-4D54-85BC-209D71DD2B2D}" presName="hierChild5" presStyleCnt="0"/>
      <dgm:spPr/>
    </dgm:pt>
    <dgm:pt modelId="{AB410D63-40CC-47CA-8CC5-D99F6563BD2D}" type="pres">
      <dgm:prSet presAssocID="{7AF3EBA1-B213-4ED9-A791-19947E2D02D1}" presName="Name37" presStyleLbl="parChTrans1D2" presStyleIdx="3" presStyleCnt="4"/>
      <dgm:spPr/>
    </dgm:pt>
    <dgm:pt modelId="{75D9BADC-58AD-4F5D-BDE2-D8A57B4905E2}" type="pres">
      <dgm:prSet presAssocID="{12C34B3F-2A3D-4781-9788-D9F962AE3D99}" presName="hierRoot2" presStyleCnt="0">
        <dgm:presLayoutVars>
          <dgm:hierBranch val="init"/>
        </dgm:presLayoutVars>
      </dgm:prSet>
      <dgm:spPr/>
    </dgm:pt>
    <dgm:pt modelId="{16C47E1E-75D3-4271-B7FA-FBBD2E1DCFCB}" type="pres">
      <dgm:prSet presAssocID="{12C34B3F-2A3D-4781-9788-D9F962AE3D99}" presName="rootComposite" presStyleCnt="0"/>
      <dgm:spPr/>
    </dgm:pt>
    <dgm:pt modelId="{68C54B45-2A10-4554-A363-B208F5B8D104}" type="pres">
      <dgm:prSet presAssocID="{12C34B3F-2A3D-4781-9788-D9F962AE3D99}" presName="rootText" presStyleLbl="node2" presStyleIdx="3" presStyleCnt="4" custScaleX="126026" custScaleY="217035">
        <dgm:presLayoutVars>
          <dgm:chPref val="3"/>
        </dgm:presLayoutVars>
      </dgm:prSet>
      <dgm:spPr/>
    </dgm:pt>
    <dgm:pt modelId="{39020738-2DBB-4B27-8579-51666C0C4AE2}" type="pres">
      <dgm:prSet presAssocID="{12C34B3F-2A3D-4781-9788-D9F962AE3D99}" presName="rootConnector" presStyleLbl="node2" presStyleIdx="3" presStyleCnt="4"/>
      <dgm:spPr/>
    </dgm:pt>
    <dgm:pt modelId="{E7F33222-0A6B-4A98-A248-483646B6064D}" type="pres">
      <dgm:prSet presAssocID="{12C34B3F-2A3D-4781-9788-D9F962AE3D99}" presName="hierChild4" presStyleCnt="0"/>
      <dgm:spPr/>
    </dgm:pt>
    <dgm:pt modelId="{78DB79C3-D5E3-4EB1-B1FA-A64FCC88CF6F}" type="pres">
      <dgm:prSet presAssocID="{12C34B3F-2A3D-4781-9788-D9F962AE3D99}" presName="hierChild5" presStyleCnt="0"/>
      <dgm:spPr/>
    </dgm:pt>
    <dgm:pt modelId="{5D46E2B8-F65D-4413-B11B-C9207E9B5BFF}" type="pres">
      <dgm:prSet presAssocID="{4476C6D3-1FC1-42B4-BC76-A41FB0A9DD6C}" presName="hierChild3" presStyleCnt="0"/>
      <dgm:spPr/>
    </dgm:pt>
  </dgm:ptLst>
  <dgm:cxnLst>
    <dgm:cxn modelId="{F2470E03-7DFB-4E16-AD6B-FB6EA5D1F179}" type="presOf" srcId="{6C834EC7-8015-4D54-85BC-209D71DD2B2D}" destId="{E4670059-E6ED-41D5-B843-097F0AF0763F}" srcOrd="1" destOrd="0" presId="urn:microsoft.com/office/officeart/2005/8/layout/orgChart1"/>
    <dgm:cxn modelId="{36273D0D-BD99-4143-94F1-BACCDC062D8D}" type="presOf" srcId="{12C34B3F-2A3D-4781-9788-D9F962AE3D99}" destId="{68C54B45-2A10-4554-A363-B208F5B8D104}" srcOrd="0" destOrd="0" presId="urn:microsoft.com/office/officeart/2005/8/layout/orgChart1"/>
    <dgm:cxn modelId="{4CBAB328-399E-477C-A51B-E319A0FF2957}" type="presOf" srcId="{3EA7C002-E49E-412F-A236-DB773EA0D503}" destId="{AFD2EC7E-3589-433E-BA0A-9023A5BC7DD6}" srcOrd="0" destOrd="0" presId="urn:microsoft.com/office/officeart/2005/8/layout/orgChart1"/>
    <dgm:cxn modelId="{592FC537-02CE-4EBD-8CDF-540EE9E2E476}" srcId="{4476C6D3-1FC1-42B4-BC76-A41FB0A9DD6C}" destId="{3EA7C002-E49E-412F-A236-DB773EA0D503}" srcOrd="0" destOrd="0" parTransId="{68AA9C74-EFC3-48CD-837C-73A3F7B70115}" sibTransId="{662F4D85-AA40-4FBE-8169-D0B07D3D29B1}"/>
    <dgm:cxn modelId="{7B514239-44A4-456D-8997-3861C7408B3A}" type="presOf" srcId="{68AA9C74-EFC3-48CD-837C-73A3F7B70115}" destId="{FE0D0395-2D4B-4EF1-9F8E-7333EF89EF04}" srcOrd="0" destOrd="0" presId="urn:microsoft.com/office/officeart/2005/8/layout/orgChart1"/>
    <dgm:cxn modelId="{D57D775E-79C2-49CC-9FCD-309E3955AFCA}" type="presOf" srcId="{2E669369-5473-43CB-AAA2-A908B3A70841}" destId="{758CF55E-E893-415C-930F-DE7DFF3EFAEE}" srcOrd="0" destOrd="0" presId="urn:microsoft.com/office/officeart/2005/8/layout/orgChart1"/>
    <dgm:cxn modelId="{AC047E65-AC84-4D20-8183-D1561538B91D}" type="presOf" srcId="{12C34B3F-2A3D-4781-9788-D9F962AE3D99}" destId="{39020738-2DBB-4B27-8579-51666C0C4AE2}" srcOrd="1" destOrd="0" presId="urn:microsoft.com/office/officeart/2005/8/layout/orgChart1"/>
    <dgm:cxn modelId="{E504F667-70BC-4DA2-9A46-F1D399BA42D0}" srcId="{4476C6D3-1FC1-42B4-BC76-A41FB0A9DD6C}" destId="{6A4D646E-0557-46FE-88F4-EC42F5FE1C77}" srcOrd="1" destOrd="0" parTransId="{078CE46C-7066-4E21-9275-CF58C384D82B}" sibTransId="{466DF506-A88F-479D-A467-74AF80C1DA48}"/>
    <dgm:cxn modelId="{DD71704A-83AA-4D90-8667-5AC0C8545A88}" type="presOf" srcId="{D845A758-AA5A-4A89-9A81-D9E1E35719C1}" destId="{13755C44-889F-48B1-8107-A11F6983145F}" srcOrd="0" destOrd="0" presId="urn:microsoft.com/office/officeart/2005/8/layout/orgChart1"/>
    <dgm:cxn modelId="{15564A6E-1A3E-44C5-8BDE-235EE98795A8}" type="presOf" srcId="{6C834EC7-8015-4D54-85BC-209D71DD2B2D}" destId="{991E6130-CDD8-45AF-8280-76A87BCC8617}" srcOrd="0" destOrd="0" presId="urn:microsoft.com/office/officeart/2005/8/layout/orgChart1"/>
    <dgm:cxn modelId="{E9FD1D51-31BC-40EB-8329-BDFB2572EC3B}" type="presOf" srcId="{3511E452-9E0D-4776-B2CE-E491D41C2513}" destId="{3AE53F76-59F8-45F3-B224-2A50D1E1ECED}" srcOrd="0" destOrd="0" presId="urn:microsoft.com/office/officeart/2005/8/layout/orgChart1"/>
    <dgm:cxn modelId="{DB38995A-7C51-474F-943C-C022E5B449D8}" type="presOf" srcId="{4476C6D3-1FC1-42B4-BC76-A41FB0A9DD6C}" destId="{3A09B9EB-8E80-4AEB-B6A8-D0F63C7F8C8A}" srcOrd="0" destOrd="0" presId="urn:microsoft.com/office/officeart/2005/8/layout/orgChart1"/>
    <dgm:cxn modelId="{F974527F-E660-4586-947A-4B2A11136CCA}" srcId="{3EA7C002-E49E-412F-A236-DB773EA0D503}" destId="{D845A758-AA5A-4A89-9A81-D9E1E35719C1}" srcOrd="0" destOrd="0" parTransId="{1C753AE2-5845-4769-8A93-6D1DB57F0F04}" sibTransId="{575110CA-B103-46A9-A9B3-DEB85BB1FCED}"/>
    <dgm:cxn modelId="{C33A5783-41B8-41DA-9EF7-ABCA46C8E832}" type="presOf" srcId="{D845A758-AA5A-4A89-9A81-D9E1E35719C1}" destId="{D51FB9C6-545E-4801-BC6F-8D60557148B6}" srcOrd="1" destOrd="0" presId="urn:microsoft.com/office/officeart/2005/8/layout/orgChart1"/>
    <dgm:cxn modelId="{82F5D094-404E-407F-AB4A-C375B9B3B1AA}" type="presOf" srcId="{7AF3EBA1-B213-4ED9-A791-19947E2D02D1}" destId="{AB410D63-40CC-47CA-8CC5-D99F6563BD2D}" srcOrd="0" destOrd="0" presId="urn:microsoft.com/office/officeart/2005/8/layout/orgChart1"/>
    <dgm:cxn modelId="{9E623395-DAE8-489C-AB6B-787355FAC616}" type="presOf" srcId="{1C753AE2-5845-4769-8A93-6D1DB57F0F04}" destId="{B58CD8E9-7062-4DA0-97DC-C232D7916D41}" srcOrd="0" destOrd="0" presId="urn:microsoft.com/office/officeart/2005/8/layout/orgChart1"/>
    <dgm:cxn modelId="{8364639C-8DFA-4A54-BD1B-1E39E9EAFE2D}" type="presOf" srcId="{4476C6D3-1FC1-42B4-BC76-A41FB0A9DD6C}" destId="{02E06093-2560-44EA-86DC-A32FFF641121}" srcOrd="1" destOrd="0" presId="urn:microsoft.com/office/officeart/2005/8/layout/orgChart1"/>
    <dgm:cxn modelId="{ECEEEE9D-A8EA-483A-80FF-52FEEC5ABF17}" type="presOf" srcId="{078CE46C-7066-4E21-9275-CF58C384D82B}" destId="{B51D341B-049A-4EA6-BBBF-16109F205BC1}" srcOrd="0" destOrd="0" presId="urn:microsoft.com/office/officeart/2005/8/layout/orgChart1"/>
    <dgm:cxn modelId="{D1D63C9F-632D-4C83-983A-259454D98FAF}" type="presOf" srcId="{C541760D-03C4-4293-8127-5349249F797F}" destId="{AE89DB15-A59C-4E57-AA44-BE2BB2FA7DA0}" srcOrd="0" destOrd="0" presId="urn:microsoft.com/office/officeart/2005/8/layout/orgChart1"/>
    <dgm:cxn modelId="{627FDBA1-42CC-43CA-8B9C-41C21322B37B}" type="presOf" srcId="{BFD84F8F-63AB-4F57-86C0-3E94E333F803}" destId="{D626B846-04AC-49E3-A33F-6BE852DF5E96}" srcOrd="0" destOrd="0" presId="urn:microsoft.com/office/officeart/2005/8/layout/orgChart1"/>
    <dgm:cxn modelId="{01A0F8A1-6DA7-4392-9D64-CD1EFE572CBA}" srcId="{2E669369-5473-43CB-AAA2-A908B3A70841}" destId="{4476C6D3-1FC1-42B4-BC76-A41FB0A9DD6C}" srcOrd="0" destOrd="0" parTransId="{BFFD25A0-48E7-433B-8D0D-9B35C1BA222C}" sibTransId="{3477B8D3-7F30-4E00-AC6C-F6EFD850E6C7}"/>
    <dgm:cxn modelId="{58DA4CA8-3A3C-4A94-A728-E19866AD9989}" type="presOf" srcId="{6A4D646E-0557-46FE-88F4-EC42F5FE1C77}" destId="{4DE1EAE3-2462-4FA7-B6D5-829A82CEA8CD}" srcOrd="1" destOrd="0" presId="urn:microsoft.com/office/officeart/2005/8/layout/orgChart1"/>
    <dgm:cxn modelId="{75535FB7-1679-408A-939B-227187ED272A}" srcId="{4476C6D3-1FC1-42B4-BC76-A41FB0A9DD6C}" destId="{12C34B3F-2A3D-4781-9788-D9F962AE3D99}" srcOrd="3" destOrd="0" parTransId="{7AF3EBA1-B213-4ED9-A791-19947E2D02D1}" sibTransId="{12D09165-E568-4C61-BD8A-639444A4B868}"/>
    <dgm:cxn modelId="{0022C0BD-FB3E-4EF4-A0B5-8F4E5434EFCC}" srcId="{3EA7C002-E49E-412F-A236-DB773EA0D503}" destId="{C541760D-03C4-4293-8127-5349249F797F}" srcOrd="1" destOrd="0" parTransId="{3511E452-9E0D-4776-B2CE-E491D41C2513}" sibTransId="{4740CE12-AF41-4903-AD66-36977C3FA6F5}"/>
    <dgm:cxn modelId="{8E6568C3-081D-48DE-B962-485D4D2DE989}" type="presOf" srcId="{3EA7C002-E49E-412F-A236-DB773EA0D503}" destId="{10B2A55B-383C-4535-90C8-67644AB80534}" srcOrd="1" destOrd="0" presId="urn:microsoft.com/office/officeart/2005/8/layout/orgChart1"/>
    <dgm:cxn modelId="{7A4CFDC3-CC24-454A-8631-7C9289D26001}" type="presOf" srcId="{C541760D-03C4-4293-8127-5349249F797F}" destId="{24796FD1-8549-4ED9-8A56-F427ECADF24A}" srcOrd="1" destOrd="0" presId="urn:microsoft.com/office/officeart/2005/8/layout/orgChart1"/>
    <dgm:cxn modelId="{0C0E90E7-424F-45F4-8058-0288B156E96C}" type="presOf" srcId="{6A4D646E-0557-46FE-88F4-EC42F5FE1C77}" destId="{92C14A02-F06D-4322-BA8E-9904259E4835}" srcOrd="0" destOrd="0" presId="urn:microsoft.com/office/officeart/2005/8/layout/orgChart1"/>
    <dgm:cxn modelId="{5BF4DDF3-A125-4429-89D0-BC5ECD8AAAB0}" srcId="{4476C6D3-1FC1-42B4-BC76-A41FB0A9DD6C}" destId="{6C834EC7-8015-4D54-85BC-209D71DD2B2D}" srcOrd="2" destOrd="0" parTransId="{BFD84F8F-63AB-4F57-86C0-3E94E333F803}" sibTransId="{3DE604CF-6991-4EF5-83FF-78EB357AE276}"/>
    <dgm:cxn modelId="{B6788915-8A8E-43AA-8FEC-081662265403}" type="presParOf" srcId="{758CF55E-E893-415C-930F-DE7DFF3EFAEE}" destId="{846C3A0C-0206-4D3C-96F3-38CA15CDBA0F}" srcOrd="0" destOrd="0" presId="urn:microsoft.com/office/officeart/2005/8/layout/orgChart1"/>
    <dgm:cxn modelId="{4DF269F5-957F-4AE4-B358-B41EB59AA82F}" type="presParOf" srcId="{846C3A0C-0206-4D3C-96F3-38CA15CDBA0F}" destId="{91813ABA-40BE-4DC8-B1AB-8084FE15E8A9}" srcOrd="0" destOrd="0" presId="urn:microsoft.com/office/officeart/2005/8/layout/orgChart1"/>
    <dgm:cxn modelId="{DF953E23-C2C4-45DA-84E0-327105E9DE4E}" type="presParOf" srcId="{91813ABA-40BE-4DC8-B1AB-8084FE15E8A9}" destId="{3A09B9EB-8E80-4AEB-B6A8-D0F63C7F8C8A}" srcOrd="0" destOrd="0" presId="urn:microsoft.com/office/officeart/2005/8/layout/orgChart1"/>
    <dgm:cxn modelId="{719AD600-F24E-4624-A409-3D8EA8B65E2E}" type="presParOf" srcId="{91813ABA-40BE-4DC8-B1AB-8084FE15E8A9}" destId="{02E06093-2560-44EA-86DC-A32FFF641121}" srcOrd="1" destOrd="0" presId="urn:microsoft.com/office/officeart/2005/8/layout/orgChart1"/>
    <dgm:cxn modelId="{B5AFFC48-BE15-4568-8D9A-55348571B175}" type="presParOf" srcId="{846C3A0C-0206-4D3C-96F3-38CA15CDBA0F}" destId="{2B472F12-2471-4293-BDF1-4D410D1F9988}" srcOrd="1" destOrd="0" presId="urn:microsoft.com/office/officeart/2005/8/layout/orgChart1"/>
    <dgm:cxn modelId="{F55BA6B7-91E3-4040-9422-06256F754387}" type="presParOf" srcId="{2B472F12-2471-4293-BDF1-4D410D1F9988}" destId="{FE0D0395-2D4B-4EF1-9F8E-7333EF89EF04}" srcOrd="0" destOrd="0" presId="urn:microsoft.com/office/officeart/2005/8/layout/orgChart1"/>
    <dgm:cxn modelId="{3E1CA32C-00D3-41F9-AB42-E8F69DAE21C2}" type="presParOf" srcId="{2B472F12-2471-4293-BDF1-4D410D1F9988}" destId="{05F890CF-743A-4918-AB43-1791E88C5577}" srcOrd="1" destOrd="0" presId="urn:microsoft.com/office/officeart/2005/8/layout/orgChart1"/>
    <dgm:cxn modelId="{BBAF84B8-C25B-4BAD-A8CF-AE23A99717C4}" type="presParOf" srcId="{05F890CF-743A-4918-AB43-1791E88C5577}" destId="{6308C023-9141-48F3-9903-E26DA66E9142}" srcOrd="0" destOrd="0" presId="urn:microsoft.com/office/officeart/2005/8/layout/orgChart1"/>
    <dgm:cxn modelId="{B871E704-5152-44E2-97ED-1A454539708E}" type="presParOf" srcId="{6308C023-9141-48F3-9903-E26DA66E9142}" destId="{AFD2EC7E-3589-433E-BA0A-9023A5BC7DD6}" srcOrd="0" destOrd="0" presId="urn:microsoft.com/office/officeart/2005/8/layout/orgChart1"/>
    <dgm:cxn modelId="{8787E650-DB37-47CB-B405-F9BBF3E9D008}" type="presParOf" srcId="{6308C023-9141-48F3-9903-E26DA66E9142}" destId="{10B2A55B-383C-4535-90C8-67644AB80534}" srcOrd="1" destOrd="0" presId="urn:microsoft.com/office/officeart/2005/8/layout/orgChart1"/>
    <dgm:cxn modelId="{E54D323A-C7B7-4F78-B96D-518316AE0F78}" type="presParOf" srcId="{05F890CF-743A-4918-AB43-1791E88C5577}" destId="{497DEFBC-2995-41B8-ACED-42F699D5E4C8}" srcOrd="1" destOrd="0" presId="urn:microsoft.com/office/officeart/2005/8/layout/orgChart1"/>
    <dgm:cxn modelId="{2466E4BA-FDA4-45F7-89B9-9C936DE79706}" type="presParOf" srcId="{497DEFBC-2995-41B8-ACED-42F699D5E4C8}" destId="{B58CD8E9-7062-4DA0-97DC-C232D7916D41}" srcOrd="0" destOrd="0" presId="urn:microsoft.com/office/officeart/2005/8/layout/orgChart1"/>
    <dgm:cxn modelId="{6C94A8C3-EF0E-4D9A-A8CF-D32767DDA4F5}" type="presParOf" srcId="{497DEFBC-2995-41B8-ACED-42F699D5E4C8}" destId="{9E93B3F5-F191-485F-957E-343DDD6D7EE8}" srcOrd="1" destOrd="0" presId="urn:microsoft.com/office/officeart/2005/8/layout/orgChart1"/>
    <dgm:cxn modelId="{A6D30138-2527-4468-8CAC-3D71D8101E1D}" type="presParOf" srcId="{9E93B3F5-F191-485F-957E-343DDD6D7EE8}" destId="{65F3C9FE-6322-448E-8409-293AD3739D49}" srcOrd="0" destOrd="0" presId="urn:microsoft.com/office/officeart/2005/8/layout/orgChart1"/>
    <dgm:cxn modelId="{52C01A89-E2F6-4CFA-AD14-1887229CC365}" type="presParOf" srcId="{65F3C9FE-6322-448E-8409-293AD3739D49}" destId="{13755C44-889F-48B1-8107-A11F6983145F}" srcOrd="0" destOrd="0" presId="urn:microsoft.com/office/officeart/2005/8/layout/orgChart1"/>
    <dgm:cxn modelId="{E9E478A2-DE8C-4BA9-A78D-65AE229C26EF}" type="presParOf" srcId="{65F3C9FE-6322-448E-8409-293AD3739D49}" destId="{D51FB9C6-545E-4801-BC6F-8D60557148B6}" srcOrd="1" destOrd="0" presId="urn:microsoft.com/office/officeart/2005/8/layout/orgChart1"/>
    <dgm:cxn modelId="{8CF887D7-4EB6-4C0F-8002-3E84BC739351}" type="presParOf" srcId="{9E93B3F5-F191-485F-957E-343DDD6D7EE8}" destId="{830AD3D2-86F8-4463-BBEB-24BEC2959A86}" srcOrd="1" destOrd="0" presId="urn:microsoft.com/office/officeart/2005/8/layout/orgChart1"/>
    <dgm:cxn modelId="{3BFE9F6D-91A3-4525-8044-A1565EE5F46E}" type="presParOf" srcId="{9E93B3F5-F191-485F-957E-343DDD6D7EE8}" destId="{54AAFAAB-D5F0-4285-ACDE-F6F79455268F}" srcOrd="2" destOrd="0" presId="urn:microsoft.com/office/officeart/2005/8/layout/orgChart1"/>
    <dgm:cxn modelId="{BEE6988F-0445-4AFF-8D04-D72C06813F52}" type="presParOf" srcId="{497DEFBC-2995-41B8-ACED-42F699D5E4C8}" destId="{3AE53F76-59F8-45F3-B224-2A50D1E1ECED}" srcOrd="2" destOrd="0" presId="urn:microsoft.com/office/officeart/2005/8/layout/orgChart1"/>
    <dgm:cxn modelId="{4B3859B3-2B67-4869-B84D-255E75550E4D}" type="presParOf" srcId="{497DEFBC-2995-41B8-ACED-42F699D5E4C8}" destId="{D16C1AA2-FC96-4BAE-8894-7EEF9DCE3D37}" srcOrd="3" destOrd="0" presId="urn:microsoft.com/office/officeart/2005/8/layout/orgChart1"/>
    <dgm:cxn modelId="{10C8CFA2-A167-4221-995A-5D9D88F87BC4}" type="presParOf" srcId="{D16C1AA2-FC96-4BAE-8894-7EEF9DCE3D37}" destId="{00B674C9-DDC4-4F52-96DE-5C514317F472}" srcOrd="0" destOrd="0" presId="urn:microsoft.com/office/officeart/2005/8/layout/orgChart1"/>
    <dgm:cxn modelId="{8EB0EB22-0DFF-4426-B610-CBA5ADD160F9}" type="presParOf" srcId="{00B674C9-DDC4-4F52-96DE-5C514317F472}" destId="{AE89DB15-A59C-4E57-AA44-BE2BB2FA7DA0}" srcOrd="0" destOrd="0" presId="urn:microsoft.com/office/officeart/2005/8/layout/orgChart1"/>
    <dgm:cxn modelId="{AF42BD4F-7368-415A-9B39-B15D80C14557}" type="presParOf" srcId="{00B674C9-DDC4-4F52-96DE-5C514317F472}" destId="{24796FD1-8549-4ED9-8A56-F427ECADF24A}" srcOrd="1" destOrd="0" presId="urn:microsoft.com/office/officeart/2005/8/layout/orgChart1"/>
    <dgm:cxn modelId="{E12FCBC7-911E-4F4D-B413-8076E1D16F08}" type="presParOf" srcId="{D16C1AA2-FC96-4BAE-8894-7EEF9DCE3D37}" destId="{066F305C-E518-4E69-B1D3-3068A98F7313}" srcOrd="1" destOrd="0" presId="urn:microsoft.com/office/officeart/2005/8/layout/orgChart1"/>
    <dgm:cxn modelId="{C8762E9A-461C-44CC-BF4B-C8393AC9A026}" type="presParOf" srcId="{D16C1AA2-FC96-4BAE-8894-7EEF9DCE3D37}" destId="{5C8C4BDB-BAC9-4581-B9F9-2D47020F1A15}" srcOrd="2" destOrd="0" presId="urn:microsoft.com/office/officeart/2005/8/layout/orgChart1"/>
    <dgm:cxn modelId="{44D668A6-B87D-4361-9F05-30F442A695DF}" type="presParOf" srcId="{05F890CF-743A-4918-AB43-1791E88C5577}" destId="{71E60FE0-C2B8-443B-BE48-190B469EE7D9}" srcOrd="2" destOrd="0" presId="urn:microsoft.com/office/officeart/2005/8/layout/orgChart1"/>
    <dgm:cxn modelId="{763AC68F-C6F9-4B13-912A-42E079A60FD0}" type="presParOf" srcId="{2B472F12-2471-4293-BDF1-4D410D1F9988}" destId="{B51D341B-049A-4EA6-BBBF-16109F205BC1}" srcOrd="2" destOrd="0" presId="urn:microsoft.com/office/officeart/2005/8/layout/orgChart1"/>
    <dgm:cxn modelId="{021734A3-6FC4-4ACD-B0E9-FE07B86AC286}" type="presParOf" srcId="{2B472F12-2471-4293-BDF1-4D410D1F9988}" destId="{C64803C1-9E50-4972-A467-26DE0A6BF46D}" srcOrd="3" destOrd="0" presId="urn:microsoft.com/office/officeart/2005/8/layout/orgChart1"/>
    <dgm:cxn modelId="{4C1E0B54-4095-42A6-A2D0-0303BF634A13}" type="presParOf" srcId="{C64803C1-9E50-4972-A467-26DE0A6BF46D}" destId="{62D5229C-1BDC-4E5E-A5B4-FD273612E7A8}" srcOrd="0" destOrd="0" presId="urn:microsoft.com/office/officeart/2005/8/layout/orgChart1"/>
    <dgm:cxn modelId="{F39DA6EA-EC5B-4A10-811B-AF96FAD5CC56}" type="presParOf" srcId="{62D5229C-1BDC-4E5E-A5B4-FD273612E7A8}" destId="{92C14A02-F06D-4322-BA8E-9904259E4835}" srcOrd="0" destOrd="0" presId="urn:microsoft.com/office/officeart/2005/8/layout/orgChart1"/>
    <dgm:cxn modelId="{B7F13DB6-8AAE-4C50-BC1D-14278CBC26BC}" type="presParOf" srcId="{62D5229C-1BDC-4E5E-A5B4-FD273612E7A8}" destId="{4DE1EAE3-2462-4FA7-B6D5-829A82CEA8CD}" srcOrd="1" destOrd="0" presId="urn:microsoft.com/office/officeart/2005/8/layout/orgChart1"/>
    <dgm:cxn modelId="{95A95F80-2330-491E-8CFA-CC672D08467F}" type="presParOf" srcId="{C64803C1-9E50-4972-A467-26DE0A6BF46D}" destId="{0ACD2601-22DE-4CE8-87EA-53E16F99DE29}" srcOrd="1" destOrd="0" presId="urn:microsoft.com/office/officeart/2005/8/layout/orgChart1"/>
    <dgm:cxn modelId="{641C3692-50A0-4347-A933-F6E02164CEF8}" type="presParOf" srcId="{C64803C1-9E50-4972-A467-26DE0A6BF46D}" destId="{00715387-C0D7-4A46-9681-2486090E7842}" srcOrd="2" destOrd="0" presId="urn:microsoft.com/office/officeart/2005/8/layout/orgChart1"/>
    <dgm:cxn modelId="{5D760EF9-09EC-4FD5-89BF-1BBD7322D5EA}" type="presParOf" srcId="{2B472F12-2471-4293-BDF1-4D410D1F9988}" destId="{D626B846-04AC-49E3-A33F-6BE852DF5E96}" srcOrd="4" destOrd="0" presId="urn:microsoft.com/office/officeart/2005/8/layout/orgChart1"/>
    <dgm:cxn modelId="{F308C455-01B1-4628-878C-644ED392D666}" type="presParOf" srcId="{2B472F12-2471-4293-BDF1-4D410D1F9988}" destId="{215807A6-DC08-4493-8369-C759D80D277C}" srcOrd="5" destOrd="0" presId="urn:microsoft.com/office/officeart/2005/8/layout/orgChart1"/>
    <dgm:cxn modelId="{4106D0B4-EA4F-4661-A440-52250B35D433}" type="presParOf" srcId="{215807A6-DC08-4493-8369-C759D80D277C}" destId="{CD753FA5-9715-4333-800C-F36E773EBB2C}" srcOrd="0" destOrd="0" presId="urn:microsoft.com/office/officeart/2005/8/layout/orgChart1"/>
    <dgm:cxn modelId="{CFEADA85-2D49-4D08-82BD-9ED086106427}" type="presParOf" srcId="{CD753FA5-9715-4333-800C-F36E773EBB2C}" destId="{991E6130-CDD8-45AF-8280-76A87BCC8617}" srcOrd="0" destOrd="0" presId="urn:microsoft.com/office/officeart/2005/8/layout/orgChart1"/>
    <dgm:cxn modelId="{C63B70FA-AC46-41E6-8AAD-DE8F6B95957E}" type="presParOf" srcId="{CD753FA5-9715-4333-800C-F36E773EBB2C}" destId="{E4670059-E6ED-41D5-B843-097F0AF0763F}" srcOrd="1" destOrd="0" presId="urn:microsoft.com/office/officeart/2005/8/layout/orgChart1"/>
    <dgm:cxn modelId="{1488AAFE-46C4-4B13-8E18-5279ECB3D1AA}" type="presParOf" srcId="{215807A6-DC08-4493-8369-C759D80D277C}" destId="{AFA8ED4E-B30B-4D84-BA8E-2821DB33F18F}" srcOrd="1" destOrd="0" presId="urn:microsoft.com/office/officeart/2005/8/layout/orgChart1"/>
    <dgm:cxn modelId="{4358D2E8-FAB9-4C6F-9ADB-68969B08C96A}" type="presParOf" srcId="{215807A6-DC08-4493-8369-C759D80D277C}" destId="{CE0BE347-0999-4E57-90DD-9ABDA9A05657}" srcOrd="2" destOrd="0" presId="urn:microsoft.com/office/officeart/2005/8/layout/orgChart1"/>
    <dgm:cxn modelId="{CF4FA669-57EB-466C-A206-881EDBA72932}" type="presParOf" srcId="{2B472F12-2471-4293-BDF1-4D410D1F9988}" destId="{AB410D63-40CC-47CA-8CC5-D99F6563BD2D}" srcOrd="6" destOrd="0" presId="urn:microsoft.com/office/officeart/2005/8/layout/orgChart1"/>
    <dgm:cxn modelId="{B1A8B808-F525-47E3-AD0E-1A82A119CC22}" type="presParOf" srcId="{2B472F12-2471-4293-BDF1-4D410D1F9988}" destId="{75D9BADC-58AD-4F5D-BDE2-D8A57B4905E2}" srcOrd="7" destOrd="0" presId="urn:microsoft.com/office/officeart/2005/8/layout/orgChart1"/>
    <dgm:cxn modelId="{1E8EF428-B172-4B84-9CD9-0BE1D65A9DC3}" type="presParOf" srcId="{75D9BADC-58AD-4F5D-BDE2-D8A57B4905E2}" destId="{16C47E1E-75D3-4271-B7FA-FBBD2E1DCFCB}" srcOrd="0" destOrd="0" presId="urn:microsoft.com/office/officeart/2005/8/layout/orgChart1"/>
    <dgm:cxn modelId="{7D09E06B-1921-43F9-A614-EA5877DF440F}" type="presParOf" srcId="{16C47E1E-75D3-4271-B7FA-FBBD2E1DCFCB}" destId="{68C54B45-2A10-4554-A363-B208F5B8D104}" srcOrd="0" destOrd="0" presId="urn:microsoft.com/office/officeart/2005/8/layout/orgChart1"/>
    <dgm:cxn modelId="{D1BDDAC0-A907-446C-A615-9BD7777F2A8B}" type="presParOf" srcId="{16C47E1E-75D3-4271-B7FA-FBBD2E1DCFCB}" destId="{39020738-2DBB-4B27-8579-51666C0C4AE2}" srcOrd="1" destOrd="0" presId="urn:microsoft.com/office/officeart/2005/8/layout/orgChart1"/>
    <dgm:cxn modelId="{CF45111A-11FE-40F7-928C-31CBFFC32BC7}" type="presParOf" srcId="{75D9BADC-58AD-4F5D-BDE2-D8A57B4905E2}" destId="{E7F33222-0A6B-4A98-A248-483646B6064D}" srcOrd="1" destOrd="0" presId="urn:microsoft.com/office/officeart/2005/8/layout/orgChart1"/>
    <dgm:cxn modelId="{A83134D0-B393-4C4A-9FC3-80C2F6A75C3F}" type="presParOf" srcId="{75D9BADC-58AD-4F5D-BDE2-D8A57B4905E2}" destId="{78DB79C3-D5E3-4EB1-B1FA-A64FCC88CF6F}" srcOrd="2" destOrd="0" presId="urn:microsoft.com/office/officeart/2005/8/layout/orgChart1"/>
    <dgm:cxn modelId="{D6E32762-F931-493B-9B46-C7EDC8102122}" type="presParOf" srcId="{846C3A0C-0206-4D3C-96F3-38CA15CDBA0F}" destId="{5D46E2B8-F65D-4413-B11B-C9207E9B5BF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10D63-40CC-47CA-8CC5-D99F6563BD2D}">
      <dsp:nvSpPr>
        <dsp:cNvPr id="0" name=""/>
        <dsp:cNvSpPr/>
      </dsp:nvSpPr>
      <dsp:spPr>
        <a:xfrm>
          <a:off x="946694" y="792746"/>
          <a:ext cx="2718508" cy="314538"/>
        </a:xfrm>
        <a:custGeom>
          <a:avLst/>
          <a:gdLst/>
          <a:ahLst/>
          <a:cxnLst/>
          <a:rect l="0" t="0" r="0" b="0"/>
          <a:pathLst>
            <a:path>
              <a:moveTo>
                <a:pt x="2718508" y="0"/>
              </a:moveTo>
              <a:lnTo>
                <a:pt x="2718508" y="157269"/>
              </a:lnTo>
              <a:lnTo>
                <a:pt x="0" y="157269"/>
              </a:lnTo>
              <a:lnTo>
                <a:pt x="0" y="3145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26B846-04AC-49E3-A33F-6BE852DF5E96}">
      <dsp:nvSpPr>
        <dsp:cNvPr id="0" name=""/>
        <dsp:cNvSpPr/>
      </dsp:nvSpPr>
      <dsp:spPr>
        <a:xfrm>
          <a:off x="2953942" y="792746"/>
          <a:ext cx="711260" cy="314538"/>
        </a:xfrm>
        <a:custGeom>
          <a:avLst/>
          <a:gdLst/>
          <a:ahLst/>
          <a:cxnLst/>
          <a:rect l="0" t="0" r="0" b="0"/>
          <a:pathLst>
            <a:path>
              <a:moveTo>
                <a:pt x="711260" y="0"/>
              </a:moveTo>
              <a:lnTo>
                <a:pt x="711260" y="157269"/>
              </a:lnTo>
              <a:lnTo>
                <a:pt x="0" y="157269"/>
              </a:lnTo>
              <a:lnTo>
                <a:pt x="0" y="3145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1D341B-049A-4EA6-BBBF-16109F205BC1}">
      <dsp:nvSpPr>
        <dsp:cNvPr id="0" name=""/>
        <dsp:cNvSpPr/>
      </dsp:nvSpPr>
      <dsp:spPr>
        <a:xfrm>
          <a:off x="3665202" y="792746"/>
          <a:ext cx="1101078" cy="314538"/>
        </a:xfrm>
        <a:custGeom>
          <a:avLst/>
          <a:gdLst/>
          <a:ahLst/>
          <a:cxnLst/>
          <a:rect l="0" t="0" r="0" b="0"/>
          <a:pathLst>
            <a:path>
              <a:moveTo>
                <a:pt x="0" y="0"/>
              </a:moveTo>
              <a:lnTo>
                <a:pt x="0" y="157269"/>
              </a:lnTo>
              <a:lnTo>
                <a:pt x="1101078" y="157269"/>
              </a:lnTo>
              <a:lnTo>
                <a:pt x="1101078" y="3145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E53F76-59F8-45F3-B224-2A50D1E1ECED}">
      <dsp:nvSpPr>
        <dsp:cNvPr id="0" name=""/>
        <dsp:cNvSpPr/>
      </dsp:nvSpPr>
      <dsp:spPr>
        <a:xfrm>
          <a:off x="5979499" y="1856185"/>
          <a:ext cx="224670" cy="2334030"/>
        </a:xfrm>
        <a:custGeom>
          <a:avLst/>
          <a:gdLst/>
          <a:ahLst/>
          <a:cxnLst/>
          <a:rect l="0" t="0" r="0" b="0"/>
          <a:pathLst>
            <a:path>
              <a:moveTo>
                <a:pt x="0" y="0"/>
              </a:moveTo>
              <a:lnTo>
                <a:pt x="0" y="2334030"/>
              </a:lnTo>
              <a:lnTo>
                <a:pt x="224670" y="233403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8CD8E9-7062-4DA0-97DC-C232D7916D41}">
      <dsp:nvSpPr>
        <dsp:cNvPr id="0" name=""/>
        <dsp:cNvSpPr/>
      </dsp:nvSpPr>
      <dsp:spPr>
        <a:xfrm>
          <a:off x="5979499" y="1856185"/>
          <a:ext cx="224670" cy="979790"/>
        </a:xfrm>
        <a:custGeom>
          <a:avLst/>
          <a:gdLst/>
          <a:ahLst/>
          <a:cxnLst/>
          <a:rect l="0" t="0" r="0" b="0"/>
          <a:pathLst>
            <a:path>
              <a:moveTo>
                <a:pt x="0" y="0"/>
              </a:moveTo>
              <a:lnTo>
                <a:pt x="0" y="979790"/>
              </a:lnTo>
              <a:lnTo>
                <a:pt x="224670" y="97979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0D0395-2D4B-4EF1-9F8E-7333EF89EF04}">
      <dsp:nvSpPr>
        <dsp:cNvPr id="0" name=""/>
        <dsp:cNvSpPr/>
      </dsp:nvSpPr>
      <dsp:spPr>
        <a:xfrm>
          <a:off x="3665202" y="792746"/>
          <a:ext cx="2913417" cy="314538"/>
        </a:xfrm>
        <a:custGeom>
          <a:avLst/>
          <a:gdLst/>
          <a:ahLst/>
          <a:cxnLst/>
          <a:rect l="0" t="0" r="0" b="0"/>
          <a:pathLst>
            <a:path>
              <a:moveTo>
                <a:pt x="0" y="0"/>
              </a:moveTo>
              <a:lnTo>
                <a:pt x="0" y="157269"/>
              </a:lnTo>
              <a:lnTo>
                <a:pt x="2913417" y="157269"/>
              </a:lnTo>
              <a:lnTo>
                <a:pt x="2913417" y="3145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09B9EB-8E80-4AEB-B6A8-D0F63C7F8C8A}">
      <dsp:nvSpPr>
        <dsp:cNvPr id="0" name=""/>
        <dsp:cNvSpPr/>
      </dsp:nvSpPr>
      <dsp:spPr>
        <a:xfrm>
          <a:off x="2916302" y="43846"/>
          <a:ext cx="1497800" cy="7489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Oudere met nierfalen</a:t>
          </a:r>
        </a:p>
      </dsp:txBody>
      <dsp:txXfrm>
        <a:off x="2916302" y="43846"/>
        <a:ext cx="1497800" cy="748900"/>
      </dsp:txXfrm>
    </dsp:sp>
    <dsp:sp modelId="{AFD2EC7E-3589-433E-BA0A-9023A5BC7DD6}">
      <dsp:nvSpPr>
        <dsp:cNvPr id="0" name=""/>
        <dsp:cNvSpPr/>
      </dsp:nvSpPr>
      <dsp:spPr>
        <a:xfrm>
          <a:off x="5829719" y="1107284"/>
          <a:ext cx="1497800" cy="7489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Overleden donor</a:t>
          </a:r>
        </a:p>
      </dsp:txBody>
      <dsp:txXfrm>
        <a:off x="5829719" y="1107284"/>
        <a:ext cx="1497800" cy="748900"/>
      </dsp:txXfrm>
    </dsp:sp>
    <dsp:sp modelId="{13755C44-889F-48B1-8107-A11F6983145F}">
      <dsp:nvSpPr>
        <dsp:cNvPr id="0" name=""/>
        <dsp:cNvSpPr/>
      </dsp:nvSpPr>
      <dsp:spPr>
        <a:xfrm>
          <a:off x="6204169" y="2170723"/>
          <a:ext cx="1497800" cy="133050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err="1"/>
            <a:t>Eurotrans-plant</a:t>
          </a:r>
          <a:r>
            <a:rPr lang="nl-NL" sz="2000" kern="1200" dirty="0"/>
            <a:t> Senior Program wachtlijst</a:t>
          </a:r>
        </a:p>
      </dsp:txBody>
      <dsp:txXfrm>
        <a:off x="6204169" y="2170723"/>
        <a:ext cx="1497800" cy="1330503"/>
      </dsp:txXfrm>
    </dsp:sp>
    <dsp:sp modelId="{AE89DB15-A59C-4E57-AA44-BE2BB2FA7DA0}">
      <dsp:nvSpPr>
        <dsp:cNvPr id="0" name=""/>
        <dsp:cNvSpPr/>
      </dsp:nvSpPr>
      <dsp:spPr>
        <a:xfrm>
          <a:off x="6204169" y="3815765"/>
          <a:ext cx="1497800" cy="74890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Reguliere wachtlijst</a:t>
          </a:r>
        </a:p>
      </dsp:txBody>
      <dsp:txXfrm>
        <a:off x="6204169" y="3815765"/>
        <a:ext cx="1497800" cy="748900"/>
      </dsp:txXfrm>
    </dsp:sp>
    <dsp:sp modelId="{92C14A02-F06D-4322-BA8E-9904259E4835}">
      <dsp:nvSpPr>
        <dsp:cNvPr id="0" name=""/>
        <dsp:cNvSpPr/>
      </dsp:nvSpPr>
      <dsp:spPr>
        <a:xfrm>
          <a:off x="4017380" y="1107284"/>
          <a:ext cx="1497800" cy="7489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Levende donor</a:t>
          </a:r>
        </a:p>
      </dsp:txBody>
      <dsp:txXfrm>
        <a:off x="4017380" y="1107284"/>
        <a:ext cx="1497800" cy="748900"/>
      </dsp:txXfrm>
    </dsp:sp>
    <dsp:sp modelId="{991E6130-CDD8-45AF-8280-76A87BCC8617}">
      <dsp:nvSpPr>
        <dsp:cNvPr id="0" name=""/>
        <dsp:cNvSpPr/>
      </dsp:nvSpPr>
      <dsp:spPr>
        <a:xfrm>
          <a:off x="2205041" y="1107284"/>
          <a:ext cx="1497800" cy="7489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Dialyse</a:t>
          </a:r>
        </a:p>
      </dsp:txBody>
      <dsp:txXfrm>
        <a:off x="2205041" y="1107284"/>
        <a:ext cx="1497800" cy="748900"/>
      </dsp:txXfrm>
    </dsp:sp>
    <dsp:sp modelId="{68C54B45-2A10-4554-A363-B208F5B8D104}">
      <dsp:nvSpPr>
        <dsp:cNvPr id="0" name=""/>
        <dsp:cNvSpPr/>
      </dsp:nvSpPr>
      <dsp:spPr>
        <a:xfrm>
          <a:off x="2885" y="1107284"/>
          <a:ext cx="1887618" cy="16253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Conservatief management</a:t>
          </a:r>
        </a:p>
      </dsp:txBody>
      <dsp:txXfrm>
        <a:off x="2885" y="1107284"/>
        <a:ext cx="1887618" cy="16253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B276E02E-5962-4CDF-8169-7F748C158945}" type="datetimeFigureOut">
              <a:rPr lang="en-US" smtClean="0"/>
              <a:t>10/25/2017</a:t>
            </a:fld>
            <a:endParaRPr lang="en-US"/>
          </a:p>
        </p:txBody>
      </p:sp>
      <p:sp>
        <p:nvSpPr>
          <p:cNvPr id="4" name="Tijdelijke aanduiding voor dia-afbeelding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A312DD48-C7FF-417C-A829-607DBADBA8E1}" type="slidenum">
              <a:rPr lang="en-US" smtClean="0"/>
              <a:t>‹nr.›</a:t>
            </a:fld>
            <a:endParaRPr lang="en-US"/>
          </a:p>
        </p:txBody>
      </p:sp>
    </p:spTree>
    <p:extLst>
      <p:ext uri="{BB962C8B-B14F-4D97-AF65-F5344CB8AC3E}">
        <p14:creationId xmlns:p14="http://schemas.microsoft.com/office/powerpoint/2010/main" val="2822444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kern="1200" dirty="0">
                <a:solidFill>
                  <a:schemeClr val="tx1"/>
                </a:solidFill>
                <a:effectLst/>
                <a:latin typeface="+mn-lt"/>
                <a:ea typeface="+mn-ea"/>
                <a:cs typeface="+mn-cs"/>
              </a:rPr>
              <a:t>Definitions fell into three main categories: 1) chronology; 2) change in social role (i.e. change in work patterns, adult status of children and menopause); and 3) change in capabilities (i.e. invalid status, senility and change in physical characteristics).</a:t>
            </a:r>
            <a:endParaRPr lang="en-US" dirty="0"/>
          </a:p>
        </p:txBody>
      </p:sp>
      <p:sp>
        <p:nvSpPr>
          <p:cNvPr id="4" name="Tijdelijke aanduiding voor dianummer 3"/>
          <p:cNvSpPr>
            <a:spLocks noGrp="1"/>
          </p:cNvSpPr>
          <p:nvPr>
            <p:ph type="sldNum" sz="quarter" idx="10"/>
          </p:nvPr>
        </p:nvSpPr>
        <p:spPr/>
        <p:txBody>
          <a:bodyPr/>
          <a:lstStyle/>
          <a:p>
            <a:fld id="{A312DD48-C7FF-417C-A829-607DBADBA8E1}" type="slidenum">
              <a:rPr lang="en-US" smtClean="0"/>
              <a:t>5</a:t>
            </a:fld>
            <a:endParaRPr lang="en-US"/>
          </a:p>
        </p:txBody>
      </p:sp>
    </p:spTree>
    <p:extLst>
      <p:ext uri="{BB962C8B-B14F-4D97-AF65-F5344CB8AC3E}">
        <p14:creationId xmlns:p14="http://schemas.microsoft.com/office/powerpoint/2010/main" val="2121769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0" y="746125"/>
            <a:ext cx="4968875" cy="3727450"/>
          </a:xfrm>
        </p:spPr>
      </p:sp>
      <p:sp>
        <p:nvSpPr>
          <p:cNvPr id="3" name="Tijdelijke aanduiding voor notities 2"/>
          <p:cNvSpPr>
            <a:spLocks noGrp="1"/>
          </p:cNvSpPr>
          <p:nvPr>
            <p:ph type="body" idx="1"/>
          </p:nvPr>
        </p:nvSpPr>
        <p:spPr/>
        <p:txBody>
          <a:bodyPr/>
          <a:lstStyle/>
          <a:p>
            <a:r>
              <a:rPr lang="nl-NL" dirty="0"/>
              <a:t>Hier vertellen dat met name de graft </a:t>
            </a:r>
            <a:r>
              <a:rPr lang="nl-NL" dirty="0" err="1"/>
              <a:t>loss</a:t>
            </a:r>
            <a:r>
              <a:rPr lang="nl-NL" dirty="0"/>
              <a:t> bij ouderen wel degelijk effect heeft op mortaliteit</a:t>
            </a:r>
          </a:p>
          <a:p>
            <a:endParaRPr lang="nl-NL" dirty="0"/>
          </a:p>
          <a:p>
            <a:r>
              <a:rPr lang="nl-NL" dirty="0"/>
              <a:t>Vraag is ook of</a:t>
            </a:r>
            <a:r>
              <a:rPr lang="nl-NL" baseline="0" dirty="0"/>
              <a:t> kwaliteit van leven beter is dan dialyse, en dat dat een vraag is die met de </a:t>
            </a:r>
            <a:r>
              <a:rPr lang="nl-NL" baseline="0" dirty="0" err="1"/>
              <a:t>patienten</a:t>
            </a:r>
            <a:r>
              <a:rPr lang="nl-NL" baseline="0" dirty="0"/>
              <a:t> moet worden afgestemd</a:t>
            </a:r>
          </a:p>
          <a:p>
            <a:endParaRPr lang="nl-NL" dirty="0"/>
          </a:p>
        </p:txBody>
      </p:sp>
      <p:sp>
        <p:nvSpPr>
          <p:cNvPr id="4" name="Tijdelijke aanduiding voor dianummer 3"/>
          <p:cNvSpPr>
            <a:spLocks noGrp="1"/>
          </p:cNvSpPr>
          <p:nvPr>
            <p:ph type="sldNum" sz="quarter" idx="10"/>
          </p:nvPr>
        </p:nvSpPr>
        <p:spPr/>
        <p:txBody>
          <a:bodyPr/>
          <a:lstStyle/>
          <a:p>
            <a:fld id="{4A30AC3F-6301-4523-A8D4-E3D155B749F9}" type="slidenum">
              <a:rPr lang="nl-NL" smtClean="0"/>
              <a:t>34</a:t>
            </a:fld>
            <a:endParaRPr lang="nl-NL"/>
          </a:p>
        </p:txBody>
      </p:sp>
    </p:spTree>
    <p:extLst>
      <p:ext uri="{BB962C8B-B14F-4D97-AF65-F5344CB8AC3E}">
        <p14:creationId xmlns:p14="http://schemas.microsoft.com/office/powerpoint/2010/main" val="328656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A312DD48-C7FF-417C-A829-607DBADBA8E1}" type="slidenum">
              <a:rPr lang="en-US" smtClean="0"/>
              <a:t>12</a:t>
            </a:fld>
            <a:endParaRPr lang="en-US"/>
          </a:p>
        </p:txBody>
      </p:sp>
    </p:spTree>
    <p:extLst>
      <p:ext uri="{BB962C8B-B14F-4D97-AF65-F5344CB8AC3E}">
        <p14:creationId xmlns:p14="http://schemas.microsoft.com/office/powerpoint/2010/main" val="300511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One such approach is the acceptance of older donors. </a:t>
            </a:r>
          </a:p>
          <a:p>
            <a:r>
              <a:rPr lang="en-GB" dirty="0"/>
              <a:t>Indeed,</a:t>
            </a:r>
            <a:r>
              <a:rPr lang="en-GB" baseline="0" dirty="0"/>
              <a:t> t</a:t>
            </a:r>
            <a:r>
              <a:rPr lang="en-GB" dirty="0"/>
              <a:t>he</a:t>
            </a:r>
            <a:r>
              <a:rPr lang="en-GB" baseline="0" dirty="0"/>
              <a:t> median kidney donor is now twenty years older than in the nineties.</a:t>
            </a:r>
          </a:p>
          <a:p>
            <a:r>
              <a:rPr lang="en-GB" baseline="0" dirty="0"/>
              <a:t>A I will show you, this has consequences for organ allocation.</a:t>
            </a:r>
            <a:endParaRPr lang="en-GB" dirty="0"/>
          </a:p>
        </p:txBody>
      </p:sp>
      <p:sp>
        <p:nvSpPr>
          <p:cNvPr id="4" name="Tijdelijke aanduiding voor dianummer 3"/>
          <p:cNvSpPr>
            <a:spLocks noGrp="1"/>
          </p:cNvSpPr>
          <p:nvPr>
            <p:ph type="sldNum" sz="quarter" idx="10"/>
          </p:nvPr>
        </p:nvSpPr>
        <p:spPr/>
        <p:txBody>
          <a:bodyPr/>
          <a:lstStyle/>
          <a:p>
            <a:fld id="{FA941AA2-C706-F944-A363-29C7F0E0528B}" type="slidenum">
              <a:rPr lang="nl-NL" smtClean="0"/>
              <a:t>14</a:t>
            </a:fld>
            <a:endParaRPr lang="nl-NL"/>
          </a:p>
        </p:txBody>
      </p:sp>
    </p:spTree>
    <p:extLst>
      <p:ext uri="{BB962C8B-B14F-4D97-AF65-F5344CB8AC3E}">
        <p14:creationId xmlns:p14="http://schemas.microsoft.com/office/powerpoint/2010/main" val="349182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And</a:t>
            </a:r>
            <a:r>
              <a:rPr lang="en-GB" baseline="0" dirty="0"/>
              <a:t> we are transplanting ever older recipients</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Live donation alone cannot solve the problem, since we are transplanting &lt;1400 kidneys from living donors every year.</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The question is how to maximally and optimally use organs donated </a:t>
            </a:r>
            <a:r>
              <a:rPr lang="en-GB" baseline="0" dirty="0" err="1"/>
              <a:t>postmortally</a:t>
            </a:r>
            <a:r>
              <a:rPr lang="en-GB" baseline="0" dirty="0"/>
              <a:t> </a:t>
            </a:r>
          </a:p>
          <a:p>
            <a:endParaRPr lang="en-GB" dirty="0"/>
          </a:p>
        </p:txBody>
      </p:sp>
      <p:sp>
        <p:nvSpPr>
          <p:cNvPr id="4" name="Tijdelijke aanduiding voor dianummer 3"/>
          <p:cNvSpPr>
            <a:spLocks noGrp="1"/>
          </p:cNvSpPr>
          <p:nvPr>
            <p:ph type="sldNum" sz="quarter" idx="10"/>
          </p:nvPr>
        </p:nvSpPr>
        <p:spPr/>
        <p:txBody>
          <a:bodyPr/>
          <a:lstStyle/>
          <a:p>
            <a:fld id="{FA941AA2-C706-F944-A363-29C7F0E0528B}" type="slidenum">
              <a:rPr lang="nl-NL" smtClean="0"/>
              <a:t>15</a:t>
            </a:fld>
            <a:endParaRPr lang="nl-NL"/>
          </a:p>
        </p:txBody>
      </p:sp>
    </p:spTree>
    <p:extLst>
      <p:ext uri="{BB962C8B-B14F-4D97-AF65-F5344CB8AC3E}">
        <p14:creationId xmlns:p14="http://schemas.microsoft.com/office/powerpoint/2010/main" val="2240829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0" y="746125"/>
            <a:ext cx="4968875" cy="372745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Increase of influx of patients 65+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2014, 32 patients of 65+ died on the waiting list, and in 2015 30 patients 65+ died on waiting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Tijdelijke aanduiding voor dianummer 3"/>
          <p:cNvSpPr>
            <a:spLocks noGrp="1"/>
          </p:cNvSpPr>
          <p:nvPr>
            <p:ph type="sldNum" sz="quarter" idx="10"/>
          </p:nvPr>
        </p:nvSpPr>
        <p:spPr/>
        <p:txBody>
          <a:bodyPr/>
          <a:lstStyle/>
          <a:p>
            <a:fld id="{9422815A-3837-41D0-BE14-E5B05B19A741}" type="slidenum">
              <a:rPr lang="en-US" smtClean="0"/>
              <a:t>17</a:t>
            </a:fld>
            <a:endParaRPr lang="en-US"/>
          </a:p>
        </p:txBody>
      </p:sp>
    </p:spTree>
    <p:extLst>
      <p:ext uri="{BB962C8B-B14F-4D97-AF65-F5344CB8AC3E}">
        <p14:creationId xmlns:p14="http://schemas.microsoft.com/office/powerpoint/2010/main" val="1354077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ea typeface="ＭＳ Ｐゴシック" charset="-128"/>
              </a:rPr>
              <a:t>This slide shows the national waiting list of the netherlands and the number of transplantations performed during the last 10 years. Dark red  the living donors,in light red the Donation after breaindeath donors and in pink the donation after circulatory death donors. In the netherlands the number of living donors has been rising and the DCD donors account for 50% of postmortem donors.</a:t>
            </a:r>
          </a:p>
          <a:p>
            <a:r>
              <a:rPr lang="nl-NL" altLang="nl-NL">
                <a:ea typeface="ＭＳ Ｐゴシック" charset="-128"/>
              </a:rPr>
              <a:t> Incidence of chronic kidney disease is rising worlwide  because of an aging population and a higher prevalence of diabetes, hypertension and cardiovasculardiseases.  </a:t>
            </a:r>
          </a:p>
        </p:txBody>
      </p:sp>
      <p:sp>
        <p:nvSpPr>
          <p:cNvPr id="22531"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4857" eaLnBrk="0" hangingPunct="0">
              <a:defRPr sz="2200">
                <a:solidFill>
                  <a:schemeClr val="tx1"/>
                </a:solidFill>
                <a:latin typeface="Arial" pitchFamily="34" charset="0"/>
                <a:ea typeface="ＭＳ Ｐゴシック" charset="-128"/>
              </a:defRPr>
            </a:lvl1pPr>
            <a:lvl2pPr marL="685817" indent="-263776" defTabSz="874857" eaLnBrk="0" hangingPunct="0">
              <a:defRPr sz="2200">
                <a:solidFill>
                  <a:schemeClr val="tx1"/>
                </a:solidFill>
                <a:latin typeface="Arial" pitchFamily="34" charset="0"/>
                <a:ea typeface="ＭＳ Ｐゴシック" charset="-128"/>
              </a:defRPr>
            </a:lvl2pPr>
            <a:lvl3pPr marL="1055103" indent="-211021" defTabSz="874857" eaLnBrk="0" hangingPunct="0">
              <a:defRPr sz="2200">
                <a:solidFill>
                  <a:schemeClr val="tx1"/>
                </a:solidFill>
                <a:latin typeface="Arial" pitchFamily="34" charset="0"/>
                <a:ea typeface="ＭＳ Ｐゴシック" charset="-128"/>
              </a:defRPr>
            </a:lvl3pPr>
            <a:lvl4pPr marL="1477145" indent="-211021" defTabSz="874857" eaLnBrk="0" hangingPunct="0">
              <a:defRPr sz="2200">
                <a:solidFill>
                  <a:schemeClr val="tx1"/>
                </a:solidFill>
                <a:latin typeface="Arial" pitchFamily="34" charset="0"/>
                <a:ea typeface="ＭＳ Ｐゴシック" charset="-128"/>
              </a:defRPr>
            </a:lvl4pPr>
            <a:lvl5pPr marL="1899186" indent="-211021" defTabSz="874857" eaLnBrk="0" hangingPunct="0">
              <a:defRPr sz="2200">
                <a:solidFill>
                  <a:schemeClr val="tx1"/>
                </a:solidFill>
                <a:latin typeface="Arial" pitchFamily="34" charset="0"/>
                <a:ea typeface="ＭＳ Ｐゴシック" charset="-128"/>
              </a:defRPr>
            </a:lvl5pPr>
            <a:lvl6pPr marL="2321227" indent="-211021" defTabSz="874857" eaLnBrk="0" fontAlgn="base" hangingPunct="0">
              <a:spcBef>
                <a:spcPct val="0"/>
              </a:spcBef>
              <a:spcAft>
                <a:spcPct val="0"/>
              </a:spcAft>
              <a:defRPr sz="2200">
                <a:solidFill>
                  <a:schemeClr val="tx1"/>
                </a:solidFill>
                <a:latin typeface="Arial" pitchFamily="34" charset="0"/>
                <a:ea typeface="ＭＳ Ｐゴシック" charset="-128"/>
              </a:defRPr>
            </a:lvl6pPr>
            <a:lvl7pPr marL="2743269" indent="-211021" defTabSz="874857" eaLnBrk="0" fontAlgn="base" hangingPunct="0">
              <a:spcBef>
                <a:spcPct val="0"/>
              </a:spcBef>
              <a:spcAft>
                <a:spcPct val="0"/>
              </a:spcAft>
              <a:defRPr sz="2200">
                <a:solidFill>
                  <a:schemeClr val="tx1"/>
                </a:solidFill>
                <a:latin typeface="Arial" pitchFamily="34" charset="0"/>
                <a:ea typeface="ＭＳ Ｐゴシック" charset="-128"/>
              </a:defRPr>
            </a:lvl7pPr>
            <a:lvl8pPr marL="3165310" indent="-211021" defTabSz="874857" eaLnBrk="0" fontAlgn="base" hangingPunct="0">
              <a:spcBef>
                <a:spcPct val="0"/>
              </a:spcBef>
              <a:spcAft>
                <a:spcPct val="0"/>
              </a:spcAft>
              <a:defRPr sz="2200">
                <a:solidFill>
                  <a:schemeClr val="tx1"/>
                </a:solidFill>
                <a:latin typeface="Arial" pitchFamily="34" charset="0"/>
                <a:ea typeface="ＭＳ Ｐゴシック" charset="-128"/>
              </a:defRPr>
            </a:lvl8pPr>
            <a:lvl9pPr marL="3587351" indent="-211021" defTabSz="874857" eaLnBrk="0" fontAlgn="base" hangingPunct="0">
              <a:spcBef>
                <a:spcPct val="0"/>
              </a:spcBef>
              <a:spcAft>
                <a:spcPct val="0"/>
              </a:spcAft>
              <a:defRPr sz="2200">
                <a:solidFill>
                  <a:schemeClr val="tx1"/>
                </a:solidFill>
                <a:latin typeface="Arial" pitchFamily="34" charset="0"/>
                <a:ea typeface="ＭＳ Ｐゴシック" charset="-128"/>
              </a:defRPr>
            </a:lvl9pPr>
          </a:lstStyle>
          <a:p>
            <a:pPr eaLnBrk="1" hangingPunct="1"/>
            <a:fld id="{A61E32F1-A186-4D5E-943C-1A62F8A88752}" type="slidenum">
              <a:rPr lang="nl-NL" altLang="nl-NL" sz="1100"/>
              <a:pPr eaLnBrk="1" hangingPunct="1"/>
              <a:t>18</a:t>
            </a:fld>
            <a:endParaRPr lang="nl-NL" altLang="nl-NL"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a:ea typeface="ＭＳ Ｐゴシック" charset="-128"/>
              </a:rPr>
              <a:t> To match recipient and donor better for age and to increase the donor pool Eurotransplant started the eurotransplant senior program. One of the main features was that elderly 65 old kidneys were allocated to elderly recipients, without HLA typing  to reduce coldischemia time</a:t>
            </a:r>
            <a:endParaRPr lang="nl-NL" altLang="nl-NL">
              <a:ea typeface="ＭＳ Ｐゴシック" charset="-128"/>
            </a:endParaRPr>
          </a:p>
        </p:txBody>
      </p:sp>
      <p:sp>
        <p:nvSpPr>
          <p:cNvPr id="24579"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4857" eaLnBrk="0" hangingPunct="0">
              <a:defRPr sz="2200">
                <a:solidFill>
                  <a:schemeClr val="tx1"/>
                </a:solidFill>
                <a:latin typeface="Arial" pitchFamily="34" charset="0"/>
                <a:ea typeface="ＭＳ Ｐゴシック" charset="-128"/>
              </a:defRPr>
            </a:lvl1pPr>
            <a:lvl2pPr marL="685817" indent="-263776" defTabSz="874857" eaLnBrk="0" hangingPunct="0">
              <a:defRPr sz="2200">
                <a:solidFill>
                  <a:schemeClr val="tx1"/>
                </a:solidFill>
                <a:latin typeface="Arial" pitchFamily="34" charset="0"/>
                <a:ea typeface="ＭＳ Ｐゴシック" charset="-128"/>
              </a:defRPr>
            </a:lvl2pPr>
            <a:lvl3pPr marL="1055103" indent="-211021" defTabSz="874857" eaLnBrk="0" hangingPunct="0">
              <a:defRPr sz="2200">
                <a:solidFill>
                  <a:schemeClr val="tx1"/>
                </a:solidFill>
                <a:latin typeface="Arial" pitchFamily="34" charset="0"/>
                <a:ea typeface="ＭＳ Ｐゴシック" charset="-128"/>
              </a:defRPr>
            </a:lvl3pPr>
            <a:lvl4pPr marL="1477145" indent="-211021" defTabSz="874857" eaLnBrk="0" hangingPunct="0">
              <a:defRPr sz="2200">
                <a:solidFill>
                  <a:schemeClr val="tx1"/>
                </a:solidFill>
                <a:latin typeface="Arial" pitchFamily="34" charset="0"/>
                <a:ea typeface="ＭＳ Ｐゴシック" charset="-128"/>
              </a:defRPr>
            </a:lvl4pPr>
            <a:lvl5pPr marL="1899186" indent="-211021" defTabSz="874857" eaLnBrk="0" hangingPunct="0">
              <a:defRPr sz="2200">
                <a:solidFill>
                  <a:schemeClr val="tx1"/>
                </a:solidFill>
                <a:latin typeface="Arial" pitchFamily="34" charset="0"/>
                <a:ea typeface="ＭＳ Ｐゴシック" charset="-128"/>
              </a:defRPr>
            </a:lvl5pPr>
            <a:lvl6pPr marL="2321227" indent="-211021" defTabSz="874857" eaLnBrk="0" fontAlgn="base" hangingPunct="0">
              <a:spcBef>
                <a:spcPct val="0"/>
              </a:spcBef>
              <a:spcAft>
                <a:spcPct val="0"/>
              </a:spcAft>
              <a:defRPr sz="2200">
                <a:solidFill>
                  <a:schemeClr val="tx1"/>
                </a:solidFill>
                <a:latin typeface="Arial" pitchFamily="34" charset="0"/>
                <a:ea typeface="ＭＳ Ｐゴシック" charset="-128"/>
              </a:defRPr>
            </a:lvl6pPr>
            <a:lvl7pPr marL="2743269" indent="-211021" defTabSz="874857" eaLnBrk="0" fontAlgn="base" hangingPunct="0">
              <a:spcBef>
                <a:spcPct val="0"/>
              </a:spcBef>
              <a:spcAft>
                <a:spcPct val="0"/>
              </a:spcAft>
              <a:defRPr sz="2200">
                <a:solidFill>
                  <a:schemeClr val="tx1"/>
                </a:solidFill>
                <a:latin typeface="Arial" pitchFamily="34" charset="0"/>
                <a:ea typeface="ＭＳ Ｐゴシック" charset="-128"/>
              </a:defRPr>
            </a:lvl7pPr>
            <a:lvl8pPr marL="3165310" indent="-211021" defTabSz="874857" eaLnBrk="0" fontAlgn="base" hangingPunct="0">
              <a:spcBef>
                <a:spcPct val="0"/>
              </a:spcBef>
              <a:spcAft>
                <a:spcPct val="0"/>
              </a:spcAft>
              <a:defRPr sz="2200">
                <a:solidFill>
                  <a:schemeClr val="tx1"/>
                </a:solidFill>
                <a:latin typeface="Arial" pitchFamily="34" charset="0"/>
                <a:ea typeface="ＭＳ Ｐゴシック" charset="-128"/>
              </a:defRPr>
            </a:lvl8pPr>
            <a:lvl9pPr marL="3587351" indent="-211021" defTabSz="874857" eaLnBrk="0" fontAlgn="base" hangingPunct="0">
              <a:spcBef>
                <a:spcPct val="0"/>
              </a:spcBef>
              <a:spcAft>
                <a:spcPct val="0"/>
              </a:spcAft>
              <a:defRPr sz="2200">
                <a:solidFill>
                  <a:schemeClr val="tx1"/>
                </a:solidFill>
                <a:latin typeface="Arial" pitchFamily="34" charset="0"/>
                <a:ea typeface="ＭＳ Ｐゴシック" charset="-128"/>
              </a:defRPr>
            </a:lvl9pPr>
          </a:lstStyle>
          <a:p>
            <a:pPr eaLnBrk="1" hangingPunct="1"/>
            <a:fld id="{B5A55CE6-9906-46D7-A027-EC96F7FB6FCE}" type="slidenum">
              <a:rPr lang="nl-NL" altLang="nl-NL" sz="1100"/>
              <a:pPr eaLnBrk="1" hangingPunct="1"/>
              <a:t>20</a:t>
            </a:fld>
            <a:endParaRPr lang="nl-NL" altLang="nl-NL"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0" y="746125"/>
            <a:ext cx="4968875" cy="372745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Increase of influx of patients 65+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2014, 32 patients of 65+ died on the waiting list, and in 2015 30 patients 65+ died on waiting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Tijdelijke aanduiding voor dianummer 3"/>
          <p:cNvSpPr>
            <a:spLocks noGrp="1"/>
          </p:cNvSpPr>
          <p:nvPr>
            <p:ph type="sldNum" sz="quarter" idx="10"/>
          </p:nvPr>
        </p:nvSpPr>
        <p:spPr/>
        <p:txBody>
          <a:bodyPr/>
          <a:lstStyle/>
          <a:p>
            <a:fld id="{9422815A-3837-41D0-BE14-E5B05B19A741}" type="slidenum">
              <a:rPr lang="en-US" smtClean="0"/>
              <a:pPr/>
              <a:t>27</a:t>
            </a:fld>
            <a:endParaRPr lang="en-US"/>
          </a:p>
        </p:txBody>
      </p:sp>
    </p:spTree>
    <p:extLst>
      <p:ext uri="{BB962C8B-B14F-4D97-AF65-F5344CB8AC3E}">
        <p14:creationId xmlns:p14="http://schemas.microsoft.com/office/powerpoint/2010/main" val="119230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0" y="746125"/>
            <a:ext cx="4968875" cy="372745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composite outcome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Tijdelijke aanduiding voor dianummer 3"/>
          <p:cNvSpPr>
            <a:spLocks noGrp="1"/>
          </p:cNvSpPr>
          <p:nvPr>
            <p:ph type="sldNum" sz="quarter" idx="10"/>
          </p:nvPr>
        </p:nvSpPr>
        <p:spPr/>
        <p:txBody>
          <a:bodyPr/>
          <a:lstStyle/>
          <a:p>
            <a:fld id="{9422815A-3837-41D0-BE14-E5B05B19A741}" type="slidenum">
              <a:rPr lang="en-US" smtClean="0"/>
              <a:pPr/>
              <a:t>28</a:t>
            </a:fld>
            <a:endParaRPr lang="en-US"/>
          </a:p>
        </p:txBody>
      </p:sp>
    </p:spTree>
    <p:extLst>
      <p:ext uri="{BB962C8B-B14F-4D97-AF65-F5344CB8AC3E}">
        <p14:creationId xmlns:p14="http://schemas.microsoft.com/office/powerpoint/2010/main" val="177745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Tijdelijke aanduiding voor datum 3"/>
          <p:cNvSpPr>
            <a:spLocks noGrp="1"/>
          </p:cNvSpPr>
          <p:nvPr>
            <p:ph type="dt" sz="half" idx="10"/>
          </p:nvPr>
        </p:nvSpPr>
        <p:spPr/>
        <p:txBody>
          <a:bodyPr/>
          <a:lstStyle/>
          <a:p>
            <a:fld id="{9C4E54AF-01F5-4258-A554-C55EA6D0E803}" type="datetimeFigureOut">
              <a:rPr lang="en-US" smtClean="0"/>
              <a:t>10/25/2017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97E33E6B-7CE8-4333-864B-0B7A5BD279B8}" type="slidenum">
              <a:rPr lang="en-US" smtClean="0"/>
              <a:t>‹nr.›</a:t>
            </a:fld>
            <a:endParaRPr lang="en-US"/>
          </a:p>
        </p:txBody>
      </p:sp>
    </p:spTree>
    <p:extLst>
      <p:ext uri="{BB962C8B-B14F-4D97-AF65-F5344CB8AC3E}">
        <p14:creationId xmlns:p14="http://schemas.microsoft.com/office/powerpoint/2010/main" val="134105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9C4E54AF-01F5-4258-A554-C55EA6D0E803}" type="datetimeFigureOut">
              <a:rPr lang="en-US" smtClean="0"/>
              <a:t>10/25/2017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97E33E6B-7CE8-4333-864B-0B7A5BD279B8}" type="slidenum">
              <a:rPr lang="en-US" smtClean="0"/>
              <a:t>‹nr.›</a:t>
            </a:fld>
            <a:endParaRPr lang="en-US"/>
          </a:p>
        </p:txBody>
      </p:sp>
    </p:spTree>
    <p:extLst>
      <p:ext uri="{BB962C8B-B14F-4D97-AF65-F5344CB8AC3E}">
        <p14:creationId xmlns:p14="http://schemas.microsoft.com/office/powerpoint/2010/main" val="70277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9C4E54AF-01F5-4258-A554-C55EA6D0E803}" type="datetimeFigureOut">
              <a:rPr lang="en-US" smtClean="0"/>
              <a:t>10/25/2017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97E33E6B-7CE8-4333-864B-0B7A5BD279B8}" type="slidenum">
              <a:rPr lang="en-US" smtClean="0"/>
              <a:t>‹nr.›</a:t>
            </a:fld>
            <a:endParaRPr lang="en-US"/>
          </a:p>
        </p:txBody>
      </p:sp>
    </p:spTree>
    <p:extLst>
      <p:ext uri="{BB962C8B-B14F-4D97-AF65-F5344CB8AC3E}">
        <p14:creationId xmlns:p14="http://schemas.microsoft.com/office/powerpoint/2010/main" val="163086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9C4E54AF-01F5-4258-A554-C55EA6D0E803}" type="datetimeFigureOut">
              <a:rPr lang="en-US" smtClean="0"/>
              <a:t>10/25/2017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97E33E6B-7CE8-4333-864B-0B7A5BD279B8}" type="slidenum">
              <a:rPr lang="en-US" smtClean="0"/>
              <a:t>‹nr.›</a:t>
            </a:fld>
            <a:endParaRPr lang="en-US"/>
          </a:p>
        </p:txBody>
      </p:sp>
    </p:spTree>
    <p:extLst>
      <p:ext uri="{BB962C8B-B14F-4D97-AF65-F5344CB8AC3E}">
        <p14:creationId xmlns:p14="http://schemas.microsoft.com/office/powerpoint/2010/main" val="78382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C4E54AF-01F5-4258-A554-C55EA6D0E803}" type="datetimeFigureOut">
              <a:rPr lang="en-US" smtClean="0"/>
              <a:t>10/25/2017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97E33E6B-7CE8-4333-864B-0B7A5BD279B8}" type="slidenum">
              <a:rPr lang="en-US" smtClean="0"/>
              <a:t>‹nr.›</a:t>
            </a:fld>
            <a:endParaRPr lang="en-US"/>
          </a:p>
        </p:txBody>
      </p:sp>
    </p:spTree>
    <p:extLst>
      <p:ext uri="{BB962C8B-B14F-4D97-AF65-F5344CB8AC3E}">
        <p14:creationId xmlns:p14="http://schemas.microsoft.com/office/powerpoint/2010/main" val="170084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p>
            <a:fld id="{9C4E54AF-01F5-4258-A554-C55EA6D0E803}" type="datetimeFigureOut">
              <a:rPr lang="en-US" smtClean="0"/>
              <a:t>10/25/2017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97E33E6B-7CE8-4333-864B-0B7A5BD279B8}" type="slidenum">
              <a:rPr lang="en-US" smtClean="0"/>
              <a:t>‹nr.›</a:t>
            </a:fld>
            <a:endParaRPr lang="en-US"/>
          </a:p>
        </p:txBody>
      </p:sp>
    </p:spTree>
    <p:extLst>
      <p:ext uri="{BB962C8B-B14F-4D97-AF65-F5344CB8AC3E}">
        <p14:creationId xmlns:p14="http://schemas.microsoft.com/office/powerpoint/2010/main" val="183104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p>
            <a:fld id="{9C4E54AF-01F5-4258-A554-C55EA6D0E803}" type="datetimeFigureOut">
              <a:rPr lang="en-US" smtClean="0"/>
              <a:t>10/25/2017</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97E33E6B-7CE8-4333-864B-0B7A5BD279B8}" type="slidenum">
              <a:rPr lang="en-US" smtClean="0"/>
              <a:t>‹nr.›</a:t>
            </a:fld>
            <a:endParaRPr lang="en-US"/>
          </a:p>
        </p:txBody>
      </p:sp>
    </p:spTree>
    <p:extLst>
      <p:ext uri="{BB962C8B-B14F-4D97-AF65-F5344CB8AC3E}">
        <p14:creationId xmlns:p14="http://schemas.microsoft.com/office/powerpoint/2010/main" val="219829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p>
            <a:fld id="{9C4E54AF-01F5-4258-A554-C55EA6D0E803}" type="datetimeFigureOut">
              <a:rPr lang="en-US" smtClean="0"/>
              <a:t>10/25/2017</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97E33E6B-7CE8-4333-864B-0B7A5BD279B8}" type="slidenum">
              <a:rPr lang="en-US" smtClean="0"/>
              <a:t>‹nr.›</a:t>
            </a:fld>
            <a:endParaRPr lang="en-US"/>
          </a:p>
        </p:txBody>
      </p:sp>
    </p:spTree>
    <p:extLst>
      <p:ext uri="{BB962C8B-B14F-4D97-AF65-F5344CB8AC3E}">
        <p14:creationId xmlns:p14="http://schemas.microsoft.com/office/powerpoint/2010/main" val="315678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4E54AF-01F5-4258-A554-C55EA6D0E803}" type="datetimeFigureOut">
              <a:rPr lang="en-US" smtClean="0"/>
              <a:t>10/25/2017</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97E33E6B-7CE8-4333-864B-0B7A5BD279B8}" type="slidenum">
              <a:rPr lang="en-US" smtClean="0"/>
              <a:t>‹nr.›</a:t>
            </a:fld>
            <a:endParaRPr lang="en-US"/>
          </a:p>
        </p:txBody>
      </p:sp>
    </p:spTree>
    <p:extLst>
      <p:ext uri="{BB962C8B-B14F-4D97-AF65-F5344CB8AC3E}">
        <p14:creationId xmlns:p14="http://schemas.microsoft.com/office/powerpoint/2010/main" val="65020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C4E54AF-01F5-4258-A554-C55EA6D0E803}" type="datetimeFigureOut">
              <a:rPr lang="en-US" smtClean="0"/>
              <a:t>10/25/2017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97E33E6B-7CE8-4333-864B-0B7A5BD279B8}" type="slidenum">
              <a:rPr lang="en-US" smtClean="0"/>
              <a:t>‹nr.›</a:t>
            </a:fld>
            <a:endParaRPr lang="en-US"/>
          </a:p>
        </p:txBody>
      </p:sp>
    </p:spTree>
    <p:extLst>
      <p:ext uri="{BB962C8B-B14F-4D97-AF65-F5344CB8AC3E}">
        <p14:creationId xmlns:p14="http://schemas.microsoft.com/office/powerpoint/2010/main" val="209223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C4E54AF-01F5-4258-A554-C55EA6D0E803}" type="datetimeFigureOut">
              <a:rPr lang="en-US" smtClean="0"/>
              <a:t>10/25/2017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97E33E6B-7CE8-4333-864B-0B7A5BD279B8}" type="slidenum">
              <a:rPr lang="en-US" smtClean="0"/>
              <a:t>‹nr.›</a:t>
            </a:fld>
            <a:endParaRPr lang="en-US"/>
          </a:p>
        </p:txBody>
      </p:sp>
    </p:spTree>
    <p:extLst>
      <p:ext uri="{BB962C8B-B14F-4D97-AF65-F5344CB8AC3E}">
        <p14:creationId xmlns:p14="http://schemas.microsoft.com/office/powerpoint/2010/main" val="32026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E54AF-01F5-4258-A554-C55EA6D0E803}" type="datetimeFigureOut">
              <a:rPr lang="en-US" smtClean="0"/>
              <a:t>10/25/2017</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33E6B-7CE8-4333-864B-0B7A5BD279B8}" type="slidenum">
              <a:rPr lang="en-US" smtClean="0"/>
              <a:t>‹nr.›</a:t>
            </a:fld>
            <a:endParaRPr lang="en-US"/>
          </a:p>
        </p:txBody>
      </p:sp>
    </p:spTree>
    <p:extLst>
      <p:ext uri="{BB962C8B-B14F-4D97-AF65-F5344CB8AC3E}">
        <p14:creationId xmlns:p14="http://schemas.microsoft.com/office/powerpoint/2010/main" val="1088212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20.jpeg"/><Relationship Id="rId5" Type="http://schemas.openxmlformats.org/officeDocument/2006/relationships/diagramQuickStyle" Target="../diagrams/quickStyle1.xml"/><Relationship Id="rId10" Type="http://schemas.openxmlformats.org/officeDocument/2006/relationships/image" Target="../media/image19.jpeg"/><Relationship Id="rId4" Type="http://schemas.openxmlformats.org/officeDocument/2006/relationships/diagramLayout" Target="../diagrams/layout1.xml"/><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emf"/><Relationship Id="rId7"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42.emf"/></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4" Type="http://schemas.openxmlformats.org/officeDocument/2006/relationships/image" Target="../media/image47.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404664"/>
            <a:ext cx="7772400" cy="1470025"/>
          </a:xfrm>
        </p:spPr>
        <p:txBody>
          <a:bodyPr/>
          <a:lstStyle/>
          <a:p>
            <a:r>
              <a:rPr lang="en-US" dirty="0" err="1"/>
              <a:t>Ouderen</a:t>
            </a:r>
            <a:r>
              <a:rPr lang="en-US" dirty="0"/>
              <a:t> en </a:t>
            </a:r>
            <a:r>
              <a:rPr lang="en-US" dirty="0" err="1"/>
              <a:t>niertransplantatie</a:t>
            </a:r>
            <a:endParaRPr lang="en-US" dirty="0"/>
          </a:p>
        </p:txBody>
      </p:sp>
      <p:grpSp>
        <p:nvGrpSpPr>
          <p:cNvPr id="4" name="Groep 3"/>
          <p:cNvGrpSpPr/>
          <p:nvPr/>
        </p:nvGrpSpPr>
        <p:grpSpPr>
          <a:xfrm>
            <a:off x="902347" y="2060848"/>
            <a:ext cx="4029693" cy="3620244"/>
            <a:chOff x="2771798" y="3212976"/>
            <a:chExt cx="4029693" cy="3620244"/>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376836"/>
              <a:ext cx="3456384"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animaatjes.nl/plaatjes/e/einstein/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911" y="3212976"/>
              <a:ext cx="1152129" cy="12109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animaatjes.nl/plaatjes/e/einstein/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608376" y="3212976"/>
              <a:ext cx="1080120" cy="1210998"/>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descr="bkauw.tiff"/>
            <p:cNvPicPr>
              <a:picLocks noChangeAspect="1"/>
            </p:cNvPicPr>
            <p:nvPr/>
          </p:nvPicPr>
          <p:blipFill rotWithShape="1">
            <a:blip r:embed="rId4" cstate="print">
              <a:extLst>
                <a:ext uri="{28A0092B-C50C-407E-A947-70E740481C1C}">
                  <a14:useLocalDpi xmlns:a14="http://schemas.microsoft.com/office/drawing/2010/main" val="0"/>
                </a:ext>
              </a:extLst>
            </a:blip>
            <a:srcRect r="76189"/>
            <a:stretch/>
          </p:blipFill>
          <p:spPr bwMode="auto">
            <a:xfrm>
              <a:off x="2771798" y="4653136"/>
              <a:ext cx="582935" cy="2180084"/>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Tijdelijke aanduiding voor inhoud 3" descr="rood.tiff"/>
            <p:cNvPicPr>
              <a:picLocks noChangeAspect="1"/>
            </p:cNvPicPr>
            <p:nvPr/>
          </p:nvPicPr>
          <p:blipFill rotWithShape="1">
            <a:blip r:embed="rId5" cstate="print">
              <a:extLst>
                <a:ext uri="{28A0092B-C50C-407E-A947-70E740481C1C}">
                  <a14:useLocalDpi xmlns:a14="http://schemas.microsoft.com/office/drawing/2010/main" val="0"/>
                </a:ext>
              </a:extLst>
            </a:blip>
            <a:srcRect l="71704" t="39409" r="1144"/>
            <a:stretch/>
          </p:blipFill>
          <p:spPr>
            <a:xfrm>
              <a:off x="6086925" y="5417214"/>
              <a:ext cx="714566" cy="1416006"/>
            </a:xfrm>
            <a:prstGeom prst="rect">
              <a:avLst/>
            </a:prstGeom>
            <a:noFill/>
          </p:spPr>
        </p:pic>
      </p:grpSp>
      <p:sp>
        <p:nvSpPr>
          <p:cNvPr id="3" name="Tekstvak 2"/>
          <p:cNvSpPr txBox="1"/>
          <p:nvPr/>
        </p:nvSpPr>
        <p:spPr>
          <a:xfrm>
            <a:off x="5292080" y="4221088"/>
            <a:ext cx="4248472" cy="1477328"/>
          </a:xfrm>
          <a:prstGeom prst="rect">
            <a:avLst/>
          </a:prstGeom>
          <a:noFill/>
        </p:spPr>
        <p:txBody>
          <a:bodyPr wrap="square" rtlCol="0">
            <a:spAutoFit/>
          </a:bodyPr>
          <a:lstStyle/>
          <a:p>
            <a:r>
              <a:rPr lang="en-US" dirty="0" err="1"/>
              <a:t>Hessel</a:t>
            </a:r>
            <a:r>
              <a:rPr lang="en-US" dirty="0"/>
              <a:t> Peters-Sengers</a:t>
            </a:r>
          </a:p>
          <a:p>
            <a:r>
              <a:rPr lang="en-US" dirty="0" err="1">
                <a:solidFill>
                  <a:schemeClr val="tx1">
                    <a:lumMod val="50000"/>
                    <a:lumOff val="50000"/>
                  </a:schemeClr>
                </a:solidFill>
              </a:rPr>
              <a:t>Academisch</a:t>
            </a:r>
            <a:r>
              <a:rPr lang="en-US" dirty="0">
                <a:solidFill>
                  <a:schemeClr val="tx1">
                    <a:lumMod val="50000"/>
                    <a:lumOff val="50000"/>
                  </a:schemeClr>
                </a:solidFill>
              </a:rPr>
              <a:t> </a:t>
            </a:r>
            <a:r>
              <a:rPr lang="en-US" dirty="0" err="1">
                <a:solidFill>
                  <a:schemeClr val="tx1">
                    <a:lumMod val="50000"/>
                    <a:lumOff val="50000"/>
                  </a:schemeClr>
                </a:solidFill>
              </a:rPr>
              <a:t>Medisch</a:t>
            </a:r>
            <a:r>
              <a:rPr lang="en-US" dirty="0">
                <a:solidFill>
                  <a:schemeClr val="tx1">
                    <a:lumMod val="50000"/>
                    <a:lumOff val="50000"/>
                  </a:schemeClr>
                </a:solidFill>
              </a:rPr>
              <a:t> Centrum (AMC)</a:t>
            </a:r>
          </a:p>
          <a:p>
            <a:r>
              <a:rPr lang="en-US" dirty="0" err="1">
                <a:solidFill>
                  <a:schemeClr val="tx1">
                    <a:lumMod val="50000"/>
                    <a:lumOff val="50000"/>
                  </a:schemeClr>
                </a:solidFill>
              </a:rPr>
              <a:t>Afdeling</a:t>
            </a:r>
            <a:r>
              <a:rPr lang="en-US" dirty="0">
                <a:solidFill>
                  <a:schemeClr val="tx1">
                    <a:lumMod val="50000"/>
                    <a:lumOff val="50000"/>
                  </a:schemeClr>
                </a:solidFill>
              </a:rPr>
              <a:t> </a:t>
            </a:r>
            <a:r>
              <a:rPr lang="en-US" dirty="0" err="1">
                <a:solidFill>
                  <a:schemeClr val="tx1">
                    <a:lumMod val="50000"/>
                    <a:lumOff val="50000"/>
                  </a:schemeClr>
                </a:solidFill>
              </a:rPr>
              <a:t>Nefrologie</a:t>
            </a:r>
            <a:endParaRPr lang="en-US" dirty="0">
              <a:solidFill>
                <a:schemeClr val="tx1">
                  <a:lumMod val="50000"/>
                  <a:lumOff val="50000"/>
                </a:schemeClr>
              </a:solidFill>
            </a:endParaRPr>
          </a:p>
          <a:p>
            <a:r>
              <a:rPr lang="en-US" dirty="0">
                <a:solidFill>
                  <a:schemeClr val="tx1">
                    <a:lumMod val="50000"/>
                    <a:lumOff val="50000"/>
                  </a:schemeClr>
                </a:solidFill>
              </a:rPr>
              <a:t>PhD student &amp; </a:t>
            </a:r>
            <a:r>
              <a:rPr lang="en-US" dirty="0" err="1">
                <a:solidFill>
                  <a:schemeClr val="tx1">
                    <a:lumMod val="50000"/>
                    <a:lumOff val="50000"/>
                  </a:schemeClr>
                </a:solidFill>
              </a:rPr>
              <a:t>epidemioloog</a:t>
            </a:r>
            <a:endParaRPr lang="en-US" dirty="0">
              <a:solidFill>
                <a:schemeClr val="tx1">
                  <a:lumMod val="50000"/>
                  <a:lumOff val="50000"/>
                </a:schemeClr>
              </a:solidFill>
            </a:endParaRPr>
          </a:p>
          <a:p>
            <a:r>
              <a:rPr lang="en-US" dirty="0">
                <a:solidFill>
                  <a:schemeClr val="tx1">
                    <a:lumMod val="50000"/>
                    <a:lumOff val="50000"/>
                  </a:schemeClr>
                </a:solidFill>
              </a:rPr>
              <a:t>h.peterssengers@amc.nl</a:t>
            </a:r>
          </a:p>
        </p:txBody>
      </p:sp>
      <p:grpSp>
        <p:nvGrpSpPr>
          <p:cNvPr id="12" name="Groep 6"/>
          <p:cNvGrpSpPr/>
          <p:nvPr/>
        </p:nvGrpSpPr>
        <p:grpSpPr>
          <a:xfrm>
            <a:off x="0" y="6309320"/>
            <a:ext cx="9144000" cy="548680"/>
            <a:chOff x="0" y="6309320"/>
            <a:chExt cx="9144000" cy="548680"/>
          </a:xfrm>
        </p:grpSpPr>
        <p:sp>
          <p:nvSpPr>
            <p:cNvPr id="13" name="Rechthoek 7"/>
            <p:cNvSpPr/>
            <p:nvPr/>
          </p:nvSpPr>
          <p:spPr>
            <a:xfrm>
              <a:off x="0" y="6309320"/>
              <a:ext cx="9144000" cy="548680"/>
            </a:xfrm>
            <a:prstGeom prst="rect">
              <a:avLst/>
            </a:prstGeom>
            <a:gradFill>
              <a:gsLst>
                <a:gs pos="0">
                  <a:srgbClr val="A92A50"/>
                </a:gs>
                <a:gs pos="100000">
                  <a:srgbClr val="8C224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p>
          </p:txBody>
        </p:sp>
        <p:pic>
          <p:nvPicPr>
            <p:cNvPr id="14" name="Afbeelding 13"/>
            <p:cNvPicPr>
              <a:picLocks noChangeAspect="1"/>
            </p:cNvPicPr>
            <p:nvPr/>
          </p:nvPicPr>
          <p:blipFill>
            <a:blip r:embed="rId6" cstate="print"/>
            <a:stretch>
              <a:fillRect/>
            </a:stretch>
          </p:blipFill>
          <p:spPr>
            <a:xfrm>
              <a:off x="8388424" y="6460945"/>
              <a:ext cx="580145" cy="317438"/>
            </a:xfrm>
            <a:prstGeom prst="rect">
              <a:avLst/>
            </a:prstGeom>
          </p:spPr>
        </p:pic>
      </p:grpSp>
    </p:spTree>
    <p:extLst>
      <p:ext uri="{BB962C8B-B14F-4D97-AF65-F5344CB8AC3E}">
        <p14:creationId xmlns:p14="http://schemas.microsoft.com/office/powerpoint/2010/main" val="1560994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7541"/>
            <a:ext cx="7920037" cy="672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928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Ouderen en nier transplantatie</a:t>
            </a:r>
          </a:p>
        </p:txBody>
      </p:sp>
      <p:sp>
        <p:nvSpPr>
          <p:cNvPr id="3" name="Tijdelijke aanduiding voor inhoud 2"/>
          <p:cNvSpPr>
            <a:spLocks noGrp="1"/>
          </p:cNvSpPr>
          <p:nvPr>
            <p:ph idx="1"/>
          </p:nvPr>
        </p:nvSpPr>
        <p:spPr/>
        <p:txBody>
          <a:bodyPr/>
          <a:lstStyle/>
          <a:p>
            <a:pPr marL="514350" indent="-514350">
              <a:buAutoNum type="arabicPeriod"/>
            </a:pPr>
            <a:r>
              <a:rPr lang="nl-NL" dirty="0"/>
              <a:t>Wat is oud?</a:t>
            </a:r>
          </a:p>
          <a:p>
            <a:pPr marL="514350" indent="-514350">
              <a:buAutoNum type="arabicPeriod"/>
            </a:pPr>
            <a:r>
              <a:rPr lang="nl-NL" b="1" dirty="0"/>
              <a:t>Wat zijn behandelmogelijkheden?</a:t>
            </a:r>
          </a:p>
          <a:p>
            <a:pPr marL="514350" indent="-514350">
              <a:buAutoNum type="arabicPeriod"/>
            </a:pPr>
            <a:r>
              <a:rPr lang="nl-NL" dirty="0"/>
              <a:t>Wachtlijstproblematiek NL</a:t>
            </a:r>
          </a:p>
          <a:p>
            <a:pPr marL="514350" indent="-514350">
              <a:buAutoNum type="arabicPeriod"/>
            </a:pPr>
            <a:r>
              <a:rPr lang="nl-NL" dirty="0"/>
              <a:t>Oud-voor-Oud program</a:t>
            </a:r>
          </a:p>
          <a:p>
            <a:pPr marL="514350" indent="-514350">
              <a:buAutoNum type="arabicPeriod"/>
            </a:pPr>
            <a:r>
              <a:rPr lang="nl-NL" dirty="0"/>
              <a:t>Resultaten Oud-voor-Oud program</a:t>
            </a:r>
          </a:p>
          <a:p>
            <a:pPr marL="514350" indent="-514350">
              <a:buAutoNum type="arabicPeriod"/>
            </a:pPr>
            <a:r>
              <a:rPr lang="nl-NL" dirty="0"/>
              <a:t>Laatste update</a:t>
            </a:r>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p:txBody>
      </p:sp>
      <p:grpSp>
        <p:nvGrpSpPr>
          <p:cNvPr id="4" name="Groep 6"/>
          <p:cNvGrpSpPr/>
          <p:nvPr/>
        </p:nvGrpSpPr>
        <p:grpSpPr>
          <a:xfrm>
            <a:off x="0" y="6309320"/>
            <a:ext cx="9144000" cy="548680"/>
            <a:chOff x="0" y="6309320"/>
            <a:chExt cx="9144000" cy="548680"/>
          </a:xfrm>
        </p:grpSpPr>
        <p:sp>
          <p:nvSpPr>
            <p:cNvPr id="5" name="Rechthoek 7"/>
            <p:cNvSpPr/>
            <p:nvPr/>
          </p:nvSpPr>
          <p:spPr>
            <a:xfrm>
              <a:off x="0" y="6309320"/>
              <a:ext cx="9144000" cy="548680"/>
            </a:xfrm>
            <a:prstGeom prst="rect">
              <a:avLst/>
            </a:prstGeom>
            <a:gradFill>
              <a:gsLst>
                <a:gs pos="0">
                  <a:srgbClr val="A92A50"/>
                </a:gs>
                <a:gs pos="100000">
                  <a:srgbClr val="8C224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p>
          </p:txBody>
        </p:sp>
        <p:pic>
          <p:nvPicPr>
            <p:cNvPr id="6" name="Afbeelding 5"/>
            <p:cNvPicPr>
              <a:picLocks noChangeAspect="1"/>
            </p:cNvPicPr>
            <p:nvPr/>
          </p:nvPicPr>
          <p:blipFill>
            <a:blip r:embed="rId2" cstate="print"/>
            <a:stretch>
              <a:fillRect/>
            </a:stretch>
          </p:blipFill>
          <p:spPr>
            <a:xfrm>
              <a:off x="8388424" y="6460945"/>
              <a:ext cx="580145" cy="317438"/>
            </a:xfrm>
            <a:prstGeom prst="rect">
              <a:avLst/>
            </a:prstGeom>
          </p:spPr>
        </p:pic>
      </p:grpSp>
    </p:spTree>
    <p:extLst>
      <p:ext uri="{BB962C8B-B14F-4D97-AF65-F5344CB8AC3E}">
        <p14:creationId xmlns:p14="http://schemas.microsoft.com/office/powerpoint/2010/main" val="365089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Transplantatie</a:t>
            </a:r>
            <a:r>
              <a:rPr lang="en-US" dirty="0"/>
              <a:t> </a:t>
            </a:r>
            <a:r>
              <a:rPr lang="en-US" dirty="0" err="1"/>
              <a:t>mogelijkheden</a:t>
            </a:r>
            <a:r>
              <a:rPr lang="en-US" dirty="0"/>
              <a:t>?</a:t>
            </a:r>
          </a:p>
        </p:txBody>
      </p:sp>
      <p:graphicFrame>
        <p:nvGraphicFramePr>
          <p:cNvPr id="5" name="Diagram 4"/>
          <p:cNvGraphicFramePr/>
          <p:nvPr>
            <p:extLst>
              <p:ext uri="{D42A27DB-BD31-4B8C-83A1-F6EECF244321}">
                <p14:modId xmlns:p14="http://schemas.microsoft.com/office/powerpoint/2010/main" val="3811960398"/>
              </p:ext>
            </p:extLst>
          </p:nvPr>
        </p:nvGraphicFramePr>
        <p:xfrm>
          <a:off x="611560" y="1484784"/>
          <a:ext cx="770485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9" descr="http://www.how-to-draw-cartoons-online.com/image-files/cartoon_house.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7624" y="4458284"/>
            <a:ext cx="626158" cy="5860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descr="https://s-media-cache-ak0.pinimg.com/736x/27/8a/99/278a99ac7ece24bfcc4e00b469270a7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25350" y="3463276"/>
            <a:ext cx="773782" cy="644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7" descr="http://farm8.staticflickr.com/7451/12202305736_6b1404a11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03848" y="4259487"/>
            <a:ext cx="904696" cy="9836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http://kidneyschool.org/images/mod2/transplan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6016" y="4107301"/>
            <a:ext cx="1520366" cy="1337923"/>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6300192" y="2060848"/>
            <a:ext cx="2448272" cy="424847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1013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Ouderen en nier transplantatie</a:t>
            </a:r>
          </a:p>
        </p:txBody>
      </p:sp>
      <p:sp>
        <p:nvSpPr>
          <p:cNvPr id="3" name="Tijdelijke aanduiding voor inhoud 2"/>
          <p:cNvSpPr>
            <a:spLocks noGrp="1"/>
          </p:cNvSpPr>
          <p:nvPr>
            <p:ph idx="1"/>
          </p:nvPr>
        </p:nvSpPr>
        <p:spPr/>
        <p:txBody>
          <a:bodyPr/>
          <a:lstStyle/>
          <a:p>
            <a:pPr marL="514350" indent="-514350">
              <a:buAutoNum type="arabicPeriod"/>
            </a:pPr>
            <a:r>
              <a:rPr lang="nl-NL" dirty="0"/>
              <a:t>Wat is oud?</a:t>
            </a:r>
          </a:p>
          <a:p>
            <a:pPr marL="514350" indent="-514350">
              <a:buAutoNum type="arabicPeriod"/>
            </a:pPr>
            <a:r>
              <a:rPr lang="nl-NL" dirty="0"/>
              <a:t>Wat zijn behandelmogelijkheden?</a:t>
            </a:r>
          </a:p>
          <a:p>
            <a:pPr marL="514350" indent="-514350">
              <a:buAutoNum type="arabicPeriod"/>
            </a:pPr>
            <a:r>
              <a:rPr lang="nl-NL" b="1" dirty="0"/>
              <a:t>Wachtlijstproblematiek NL</a:t>
            </a:r>
          </a:p>
          <a:p>
            <a:pPr marL="514350" indent="-514350">
              <a:buAutoNum type="arabicPeriod"/>
            </a:pPr>
            <a:r>
              <a:rPr lang="nl-NL" dirty="0"/>
              <a:t>Oud-voor-Oud program</a:t>
            </a:r>
          </a:p>
          <a:p>
            <a:pPr marL="514350" indent="-514350">
              <a:buAutoNum type="arabicPeriod"/>
            </a:pPr>
            <a:r>
              <a:rPr lang="nl-NL" dirty="0"/>
              <a:t>Resultaten Oud-voor-Oud program</a:t>
            </a:r>
          </a:p>
          <a:p>
            <a:pPr marL="514350" indent="-514350">
              <a:buAutoNum type="arabicPeriod"/>
            </a:pPr>
            <a:r>
              <a:rPr lang="nl-NL" dirty="0"/>
              <a:t>Laatste update</a:t>
            </a:r>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p:txBody>
      </p:sp>
    </p:spTree>
    <p:extLst>
      <p:ext uri="{BB962C8B-B14F-4D97-AF65-F5344CB8AC3E}">
        <p14:creationId xmlns:p14="http://schemas.microsoft.com/office/powerpoint/2010/main" val="3957047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342900" y="673100"/>
            <a:ext cx="8458200" cy="5499100"/>
          </a:xfrm>
          <a:prstGeom prst="rect">
            <a:avLst/>
          </a:prstGeom>
        </p:spPr>
      </p:pic>
      <p:sp>
        <p:nvSpPr>
          <p:cNvPr id="3" name="Titel 2"/>
          <p:cNvSpPr>
            <a:spLocks noGrp="1"/>
          </p:cNvSpPr>
          <p:nvPr>
            <p:ph type="title"/>
          </p:nvPr>
        </p:nvSpPr>
        <p:spPr>
          <a:xfrm>
            <a:off x="0" y="0"/>
            <a:ext cx="9144000" cy="1143000"/>
          </a:xfrm>
        </p:spPr>
        <p:txBody>
          <a:bodyPr anchor="t">
            <a:noAutofit/>
          </a:bodyPr>
          <a:lstStyle/>
          <a:p>
            <a:r>
              <a:rPr lang="nl-NL" sz="2800" b="1" dirty="0" err="1">
                <a:solidFill>
                  <a:srgbClr val="2A81C6"/>
                </a:solidFill>
                <a:latin typeface="+mn-lt"/>
                <a:ea typeface="+mn-ea"/>
                <a:cs typeface="+mn-cs"/>
              </a:rPr>
              <a:t>Median</a:t>
            </a:r>
            <a:r>
              <a:rPr lang="nl-NL" sz="2800" b="1" dirty="0">
                <a:solidFill>
                  <a:srgbClr val="2A81C6"/>
                </a:solidFill>
                <a:latin typeface="+mn-lt"/>
                <a:ea typeface="+mn-ea"/>
                <a:cs typeface="+mn-cs"/>
              </a:rPr>
              <a:t> </a:t>
            </a:r>
            <a:r>
              <a:rPr lang="nl-NL" sz="2800" b="1" dirty="0" err="1">
                <a:solidFill>
                  <a:srgbClr val="2A81C6"/>
                </a:solidFill>
                <a:latin typeface="+mn-lt"/>
                <a:ea typeface="+mn-ea"/>
                <a:cs typeface="+mn-cs"/>
              </a:rPr>
              <a:t>age</a:t>
            </a:r>
            <a:r>
              <a:rPr lang="nl-NL" sz="2800" b="1" dirty="0">
                <a:solidFill>
                  <a:srgbClr val="2A81C6"/>
                </a:solidFill>
                <a:latin typeface="+mn-lt"/>
                <a:ea typeface="+mn-ea"/>
                <a:cs typeface="+mn-cs"/>
              </a:rPr>
              <a:t> of </a:t>
            </a:r>
            <a:r>
              <a:rPr lang="nl-NL" sz="2800" b="1" dirty="0" err="1">
                <a:solidFill>
                  <a:srgbClr val="2A81C6"/>
                </a:solidFill>
                <a:latin typeface="+mn-lt"/>
                <a:ea typeface="+mn-ea"/>
                <a:cs typeface="+mn-cs"/>
              </a:rPr>
              <a:t>deceased</a:t>
            </a:r>
            <a:r>
              <a:rPr lang="nl-NL" sz="2800" b="1" dirty="0">
                <a:solidFill>
                  <a:srgbClr val="2A81C6"/>
                </a:solidFill>
                <a:latin typeface="+mn-lt"/>
                <a:ea typeface="+mn-ea"/>
                <a:cs typeface="+mn-cs"/>
              </a:rPr>
              <a:t> donors in the Eurotransplant </a:t>
            </a:r>
            <a:r>
              <a:rPr lang="nl-NL" sz="2800" b="1" dirty="0" err="1">
                <a:solidFill>
                  <a:srgbClr val="2A81C6"/>
                </a:solidFill>
                <a:latin typeface="+mn-lt"/>
                <a:ea typeface="+mn-ea"/>
                <a:cs typeface="+mn-cs"/>
              </a:rPr>
              <a:t>region</a:t>
            </a:r>
            <a:endParaRPr lang="nl-NL" sz="2800" b="1" dirty="0">
              <a:solidFill>
                <a:srgbClr val="2A81C6"/>
              </a:solidFill>
              <a:latin typeface="+mn-lt"/>
              <a:ea typeface="+mn-ea"/>
              <a:cs typeface="+mn-cs"/>
            </a:endParaRPr>
          </a:p>
        </p:txBody>
      </p:sp>
      <p:cxnSp>
        <p:nvCxnSpPr>
          <p:cNvPr id="5" name="Rechte verbindingslijn met pijl 4"/>
          <p:cNvCxnSpPr/>
          <p:nvPr/>
        </p:nvCxnSpPr>
        <p:spPr>
          <a:xfrm flipH="1">
            <a:off x="1229193" y="1763634"/>
            <a:ext cx="14990" cy="2278505"/>
          </a:xfrm>
          <a:prstGeom prst="straightConnector1">
            <a:avLst/>
          </a:prstGeom>
          <a:ln w="762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55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srcRect t="11765"/>
          <a:stretch/>
        </p:blipFill>
        <p:spPr>
          <a:xfrm>
            <a:off x="139700" y="1028700"/>
            <a:ext cx="8851900" cy="5524500"/>
          </a:xfrm>
          <a:prstGeom prst="rect">
            <a:avLst/>
          </a:prstGeom>
        </p:spPr>
      </p:pic>
      <p:sp>
        <p:nvSpPr>
          <p:cNvPr id="3" name="Tekstvak 2"/>
          <p:cNvSpPr txBox="1"/>
          <p:nvPr/>
        </p:nvSpPr>
        <p:spPr>
          <a:xfrm>
            <a:off x="884517" y="467096"/>
            <a:ext cx="7215512" cy="523220"/>
          </a:xfrm>
          <a:prstGeom prst="rect">
            <a:avLst/>
          </a:prstGeom>
          <a:noFill/>
        </p:spPr>
        <p:txBody>
          <a:bodyPr wrap="none" rtlCol="0">
            <a:spAutoFit/>
          </a:bodyPr>
          <a:lstStyle/>
          <a:p>
            <a:r>
              <a:rPr lang="en-GB" sz="2800" b="1" dirty="0">
                <a:solidFill>
                  <a:srgbClr val="2A81C6"/>
                </a:solidFill>
              </a:rPr>
              <a:t>Median age for recipients of </a:t>
            </a:r>
            <a:r>
              <a:rPr lang="en-GB" sz="2800" b="1" dirty="0" err="1">
                <a:solidFill>
                  <a:srgbClr val="2A81C6"/>
                </a:solidFill>
              </a:rPr>
              <a:t>postmortal</a:t>
            </a:r>
            <a:r>
              <a:rPr lang="en-GB" sz="2800" b="1" dirty="0">
                <a:solidFill>
                  <a:srgbClr val="2A81C6"/>
                </a:solidFill>
              </a:rPr>
              <a:t> organs</a:t>
            </a:r>
          </a:p>
        </p:txBody>
      </p:sp>
    </p:spTree>
    <p:extLst>
      <p:ext uri="{BB962C8B-B14F-4D97-AF65-F5344CB8AC3E}">
        <p14:creationId xmlns:p14="http://schemas.microsoft.com/office/powerpoint/2010/main" val="69357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23962"/>
            <a:ext cx="7386632" cy="5229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971600" y="332656"/>
            <a:ext cx="6945106" cy="523220"/>
          </a:xfrm>
          <a:prstGeom prst="rect">
            <a:avLst/>
          </a:prstGeom>
          <a:noFill/>
        </p:spPr>
        <p:txBody>
          <a:bodyPr wrap="none" rtlCol="0">
            <a:spAutoFit/>
          </a:bodyPr>
          <a:lstStyle/>
          <a:p>
            <a:r>
              <a:rPr lang="en-GB" sz="2800" b="1" dirty="0">
                <a:solidFill>
                  <a:srgbClr val="2A81C6"/>
                </a:solidFill>
              </a:rPr>
              <a:t>&gt;600 patients on active waiting list for kidney</a:t>
            </a:r>
          </a:p>
        </p:txBody>
      </p:sp>
    </p:spTree>
    <p:extLst>
      <p:ext uri="{BB962C8B-B14F-4D97-AF65-F5344CB8AC3E}">
        <p14:creationId xmlns:p14="http://schemas.microsoft.com/office/powerpoint/2010/main" val="151138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628802"/>
            <a:ext cx="8229600" cy="4525963"/>
          </a:xfrm>
        </p:spPr>
        <p:txBody>
          <a:bodyPr>
            <a:normAutofit/>
          </a:bodyPr>
          <a:lstStyle/>
          <a:p>
            <a:pPr marL="0" indent="0">
              <a:buNone/>
            </a:pPr>
            <a:endParaRPr lang="en-US" sz="2400" dirty="0">
              <a:latin typeface="+mj-lt"/>
              <a:cs typeface="Microsoft Sans Serif" panose="020B0604020202020204" pitchFamily="34" charset="0"/>
            </a:endParaRPr>
          </a:p>
          <a:p>
            <a:pPr marL="0" indent="0">
              <a:buNone/>
            </a:pPr>
            <a:endParaRPr lang="en-US" sz="2400" dirty="0">
              <a:latin typeface="+mj-lt"/>
              <a:cs typeface="Microsoft Sans Serif" panose="020B0604020202020204" pitchFamily="34" charset="0"/>
            </a:endParaRPr>
          </a:p>
          <a:p>
            <a:pPr marL="0" indent="0">
              <a:buNone/>
            </a:pPr>
            <a:endParaRPr lang="en-US" sz="2400" dirty="0">
              <a:latin typeface="+mj-lt"/>
              <a:cs typeface="Microsoft Sans Serif" panose="020B0604020202020204" pitchFamily="34" charset="0"/>
            </a:endParaRPr>
          </a:p>
          <a:p>
            <a:pPr marL="0" indent="0">
              <a:buNone/>
            </a:pPr>
            <a:endParaRPr lang="en-US" sz="2400" dirty="0">
              <a:latin typeface="+mj-lt"/>
              <a:cs typeface="Microsoft Sans Serif" panose="020B0604020202020204" pitchFamily="34" charset="0"/>
            </a:endParaRPr>
          </a:p>
          <a:p>
            <a:pPr marL="0" indent="0">
              <a:buNone/>
            </a:pPr>
            <a:endParaRPr lang="en-US" sz="2400" dirty="0">
              <a:latin typeface="+mj-lt"/>
              <a:cs typeface="Microsoft Sans Serif" panose="020B0604020202020204" pitchFamily="34" charset="0"/>
            </a:endParaRPr>
          </a:p>
          <a:p>
            <a:pPr marL="0" indent="0">
              <a:buNone/>
            </a:pPr>
            <a:endParaRPr lang="en-US" sz="2400" dirty="0">
              <a:latin typeface="+mj-lt"/>
              <a:cs typeface="Microsoft Sans Serif" panose="020B0604020202020204" pitchFamily="34" charset="0"/>
            </a:endParaRPr>
          </a:p>
        </p:txBody>
      </p:sp>
      <p:graphicFrame>
        <p:nvGraphicFramePr>
          <p:cNvPr id="4" name="Grafiek 3"/>
          <p:cNvGraphicFramePr/>
          <p:nvPr>
            <p:extLst>
              <p:ext uri="{D42A27DB-BD31-4B8C-83A1-F6EECF244321}">
                <p14:modId xmlns:p14="http://schemas.microsoft.com/office/powerpoint/2010/main" val="3975137727"/>
              </p:ext>
            </p:extLst>
          </p:nvPr>
        </p:nvGraphicFramePr>
        <p:xfrm>
          <a:off x="179512" y="1052736"/>
          <a:ext cx="8712968" cy="541637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hthoek 7"/>
          <p:cNvSpPr/>
          <p:nvPr/>
        </p:nvSpPr>
        <p:spPr>
          <a:xfrm>
            <a:off x="0" y="1196755"/>
            <a:ext cx="9144000" cy="45719"/>
          </a:xfrm>
          <a:prstGeom prst="rect">
            <a:avLst/>
          </a:prstGeom>
          <a:gradFill>
            <a:gsLst>
              <a:gs pos="2000">
                <a:schemeClr val="bg1"/>
              </a:gs>
              <a:gs pos="56000">
                <a:srgbClr val="A92A50"/>
              </a:gs>
              <a:gs pos="100000">
                <a:srgbClr val="8C224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latin typeface="+mj-lt"/>
            </a:endParaRPr>
          </a:p>
        </p:txBody>
      </p:sp>
      <p:sp>
        <p:nvSpPr>
          <p:cNvPr id="2" name="Rectangle 1"/>
          <p:cNvSpPr/>
          <p:nvPr/>
        </p:nvSpPr>
        <p:spPr>
          <a:xfrm>
            <a:off x="323528" y="332766"/>
            <a:ext cx="8820472" cy="523220"/>
          </a:xfrm>
          <a:prstGeom prst="rect">
            <a:avLst/>
          </a:prstGeom>
        </p:spPr>
        <p:txBody>
          <a:bodyPr wrap="square">
            <a:spAutoFit/>
          </a:bodyPr>
          <a:lstStyle/>
          <a:p>
            <a:pPr>
              <a:defRPr sz="2160" b="0" i="0" u="none" strike="noStrike" kern="1200" baseline="0">
                <a:solidFill>
                  <a:prstClr val="black"/>
                </a:solidFill>
                <a:latin typeface="+mn-lt"/>
                <a:ea typeface="+mn-ea"/>
                <a:cs typeface="+mn-cs"/>
              </a:defRPr>
            </a:pPr>
            <a:r>
              <a:rPr lang="en-US" sz="2800" dirty="0">
                <a:solidFill>
                  <a:srgbClr val="8C2242"/>
                </a:solidFill>
                <a:cs typeface="Microsoft Sans Serif" panose="020B0604020202020204" pitchFamily="34" charset="0"/>
              </a:rPr>
              <a:t>Dutch influx waitlisted patients 65+</a:t>
            </a:r>
          </a:p>
        </p:txBody>
      </p:sp>
    </p:spTree>
    <p:extLst>
      <p:ext uri="{BB962C8B-B14F-4D97-AF65-F5344CB8AC3E}">
        <p14:creationId xmlns:p14="http://schemas.microsoft.com/office/powerpoint/2010/main" val="2471916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Afbeelding 33"/>
          <p:cNvPicPr>
            <a:picLocks noChangeAspect="1"/>
          </p:cNvPicPr>
          <p:nvPr/>
        </p:nvPicPr>
        <p:blipFill>
          <a:blip r:embed="rId3" cstate="print">
            <a:extLst>
              <a:ext uri="{28A0092B-C50C-407E-A947-70E740481C1C}">
                <a14:useLocalDpi xmlns:a14="http://schemas.microsoft.com/office/drawing/2010/main" val="0"/>
              </a:ext>
            </a:extLst>
          </a:blip>
          <a:srcRect t="13713"/>
          <a:stretch>
            <a:fillRect/>
          </a:stretch>
        </p:blipFill>
        <p:spPr bwMode="auto">
          <a:xfrm>
            <a:off x="-468560" y="1776089"/>
            <a:ext cx="14570075" cy="60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8" name="Groeperen 16397"/>
          <p:cNvGrpSpPr>
            <a:grpSpLocks/>
          </p:cNvGrpSpPr>
          <p:nvPr/>
        </p:nvGrpSpPr>
        <p:grpSpPr bwMode="auto">
          <a:xfrm>
            <a:off x="2136775" y="1671638"/>
            <a:ext cx="298450" cy="4565650"/>
            <a:chOff x="2137059" y="1671559"/>
            <a:chExt cx="297881" cy="4565753"/>
          </a:xfrm>
        </p:grpSpPr>
        <p:grpSp>
          <p:nvGrpSpPr>
            <p:cNvPr id="21529" name="Groeperen 4"/>
            <p:cNvGrpSpPr>
              <a:grpSpLocks/>
            </p:cNvGrpSpPr>
            <p:nvPr/>
          </p:nvGrpSpPr>
          <p:grpSpPr bwMode="auto">
            <a:xfrm>
              <a:off x="2137059" y="1671559"/>
              <a:ext cx="297881" cy="1092828"/>
              <a:chOff x="3105292" y="2206888"/>
              <a:chExt cx="1236541" cy="3805206"/>
            </a:xfrm>
          </p:grpSpPr>
          <p:sp>
            <p:nvSpPr>
              <p:cNvPr id="21531" name="Ovaal 5"/>
              <p:cNvSpPr>
                <a:spLocks noChangeArrowheads="1"/>
              </p:cNvSpPr>
              <p:nvPr/>
            </p:nvSpPr>
            <p:spPr bwMode="auto">
              <a:xfrm>
                <a:off x="3353673" y="2206888"/>
                <a:ext cx="739781" cy="727411"/>
              </a:xfrm>
              <a:prstGeom prst="ellipse">
                <a:avLst/>
              </a:prstGeom>
              <a:solidFill>
                <a:srgbClr val="DF6B9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sp>
            <p:nvSpPr>
              <p:cNvPr id="21532" name="Afgeronde rechthoek 6"/>
              <p:cNvSpPr>
                <a:spLocks noChangeArrowheads="1"/>
              </p:cNvSpPr>
              <p:nvPr/>
            </p:nvSpPr>
            <p:spPr bwMode="auto">
              <a:xfrm>
                <a:off x="3144068" y="2934299"/>
                <a:ext cx="1158990" cy="1726059"/>
              </a:xfrm>
              <a:prstGeom prst="roundRect">
                <a:avLst>
                  <a:gd name="adj" fmla="val 16667"/>
                </a:avLst>
              </a:prstGeom>
              <a:solidFill>
                <a:srgbClr val="DF6B9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sp>
            <p:nvSpPr>
              <p:cNvPr id="21533" name="Afgeronde rechthoek 7"/>
              <p:cNvSpPr>
                <a:spLocks noChangeArrowheads="1"/>
              </p:cNvSpPr>
              <p:nvPr/>
            </p:nvSpPr>
            <p:spPr bwMode="auto">
              <a:xfrm>
                <a:off x="3255036" y="4611042"/>
                <a:ext cx="345232" cy="1401052"/>
              </a:xfrm>
              <a:prstGeom prst="roundRect">
                <a:avLst>
                  <a:gd name="adj" fmla="val 16667"/>
                </a:avLst>
              </a:prstGeom>
              <a:solidFill>
                <a:srgbClr val="DF6B9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sp>
            <p:nvSpPr>
              <p:cNvPr id="21534" name="Afgeronde rechthoek 8"/>
              <p:cNvSpPr>
                <a:spLocks noChangeArrowheads="1"/>
              </p:cNvSpPr>
              <p:nvPr/>
            </p:nvSpPr>
            <p:spPr bwMode="auto">
              <a:xfrm>
                <a:off x="3896177" y="4611042"/>
                <a:ext cx="345232" cy="1401052"/>
              </a:xfrm>
              <a:prstGeom prst="roundRect">
                <a:avLst>
                  <a:gd name="adj" fmla="val 16667"/>
                </a:avLst>
              </a:prstGeom>
              <a:solidFill>
                <a:srgbClr val="DF6B9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sp>
            <p:nvSpPr>
              <p:cNvPr id="21535" name="Afgeronde rechthoek 9"/>
              <p:cNvSpPr>
                <a:spLocks noChangeArrowheads="1"/>
              </p:cNvSpPr>
              <p:nvPr/>
            </p:nvSpPr>
            <p:spPr bwMode="auto">
              <a:xfrm rot="-503697">
                <a:off x="3996601" y="2951997"/>
                <a:ext cx="345232" cy="1401052"/>
              </a:xfrm>
              <a:prstGeom prst="roundRect">
                <a:avLst>
                  <a:gd name="adj" fmla="val 16667"/>
                </a:avLst>
              </a:prstGeom>
              <a:solidFill>
                <a:srgbClr val="DF6B9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sp>
            <p:nvSpPr>
              <p:cNvPr id="21536" name="Afgeronde rechthoek 10"/>
              <p:cNvSpPr>
                <a:spLocks noChangeArrowheads="1"/>
              </p:cNvSpPr>
              <p:nvPr/>
            </p:nvSpPr>
            <p:spPr bwMode="auto">
              <a:xfrm rot="503697" flipH="1">
                <a:off x="3105292" y="2951998"/>
                <a:ext cx="345232" cy="1401052"/>
              </a:xfrm>
              <a:prstGeom prst="roundRect">
                <a:avLst>
                  <a:gd name="adj" fmla="val 16667"/>
                </a:avLst>
              </a:prstGeom>
              <a:solidFill>
                <a:srgbClr val="DF6B9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grpSp>
        <p:cxnSp>
          <p:nvCxnSpPr>
            <p:cNvPr id="28" name="Rechte verbindingslijn met pijl 27"/>
            <p:cNvCxnSpPr>
              <a:cxnSpLocks noChangeShapeType="1"/>
            </p:cNvCxnSpPr>
            <p:nvPr/>
          </p:nvCxnSpPr>
          <p:spPr bwMode="auto">
            <a:xfrm flipH="1">
              <a:off x="2286000" y="2760609"/>
              <a:ext cx="7923" cy="3476703"/>
            </a:xfrm>
            <a:prstGeom prst="straightConnector1">
              <a:avLst/>
            </a:prstGeom>
            <a:noFill/>
            <a:ln w="57150">
              <a:solidFill>
                <a:srgbClr val="FFFF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6399" name="Groeperen 16398"/>
          <p:cNvGrpSpPr>
            <a:grpSpLocks/>
          </p:cNvGrpSpPr>
          <p:nvPr/>
        </p:nvGrpSpPr>
        <p:grpSpPr bwMode="auto">
          <a:xfrm>
            <a:off x="3465513" y="2297113"/>
            <a:ext cx="298450" cy="3219450"/>
            <a:chOff x="3464945" y="2010281"/>
            <a:chExt cx="299135" cy="3218919"/>
          </a:xfrm>
        </p:grpSpPr>
        <p:grpSp>
          <p:nvGrpSpPr>
            <p:cNvPr id="21521" name="Groeperen 11"/>
            <p:cNvGrpSpPr>
              <a:grpSpLocks/>
            </p:cNvGrpSpPr>
            <p:nvPr/>
          </p:nvGrpSpPr>
          <p:grpSpPr bwMode="auto">
            <a:xfrm>
              <a:off x="3464945" y="2010281"/>
              <a:ext cx="299135" cy="1043512"/>
              <a:chOff x="4811242" y="2157572"/>
              <a:chExt cx="1236541" cy="3805206"/>
            </a:xfrm>
          </p:grpSpPr>
          <p:sp>
            <p:nvSpPr>
              <p:cNvPr id="21523" name="Ovaal 12"/>
              <p:cNvSpPr>
                <a:spLocks noChangeArrowheads="1"/>
              </p:cNvSpPr>
              <p:nvPr/>
            </p:nvSpPr>
            <p:spPr bwMode="auto">
              <a:xfrm>
                <a:off x="5059623" y="2157572"/>
                <a:ext cx="739781" cy="72741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sp>
            <p:nvSpPr>
              <p:cNvPr id="21524" name="Afgeronde rechthoek 13"/>
              <p:cNvSpPr>
                <a:spLocks noChangeArrowheads="1"/>
              </p:cNvSpPr>
              <p:nvPr/>
            </p:nvSpPr>
            <p:spPr bwMode="auto">
              <a:xfrm>
                <a:off x="4850018" y="2884983"/>
                <a:ext cx="1158990" cy="1726059"/>
              </a:xfrm>
              <a:prstGeom prst="roundRect">
                <a:avLst>
                  <a:gd name="adj" fmla="val 16667"/>
                </a:avLst>
              </a:prstGeom>
              <a:solidFill>
                <a:srgbClr val="DF6B9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sp>
            <p:nvSpPr>
              <p:cNvPr id="21525" name="Afgeronde rechthoek 14"/>
              <p:cNvSpPr>
                <a:spLocks noChangeArrowheads="1"/>
              </p:cNvSpPr>
              <p:nvPr/>
            </p:nvSpPr>
            <p:spPr bwMode="auto">
              <a:xfrm>
                <a:off x="4960986" y="4561726"/>
                <a:ext cx="345232" cy="1401052"/>
              </a:xfrm>
              <a:prstGeom prst="roundRect">
                <a:avLst>
                  <a:gd name="adj" fmla="val 16667"/>
                </a:avLst>
              </a:prstGeom>
              <a:solidFill>
                <a:srgbClr val="DF6B9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sp>
            <p:nvSpPr>
              <p:cNvPr id="21526" name="Afgeronde rechthoek 15"/>
              <p:cNvSpPr>
                <a:spLocks noChangeArrowheads="1"/>
              </p:cNvSpPr>
              <p:nvPr/>
            </p:nvSpPr>
            <p:spPr bwMode="auto">
              <a:xfrm>
                <a:off x="5602127" y="4561726"/>
                <a:ext cx="345232" cy="1401052"/>
              </a:xfrm>
              <a:prstGeom prst="roundRect">
                <a:avLst>
                  <a:gd name="adj" fmla="val 16667"/>
                </a:avLst>
              </a:prstGeom>
              <a:solidFill>
                <a:srgbClr val="DF6B9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sp>
            <p:nvSpPr>
              <p:cNvPr id="21527" name="Afgeronde rechthoek 16"/>
              <p:cNvSpPr>
                <a:spLocks noChangeArrowheads="1"/>
              </p:cNvSpPr>
              <p:nvPr/>
            </p:nvSpPr>
            <p:spPr bwMode="auto">
              <a:xfrm rot="-503697">
                <a:off x="5702551" y="2902681"/>
                <a:ext cx="345232" cy="1401052"/>
              </a:xfrm>
              <a:prstGeom prst="roundRect">
                <a:avLst>
                  <a:gd name="adj" fmla="val 16667"/>
                </a:avLst>
              </a:prstGeom>
              <a:solidFill>
                <a:srgbClr val="DF6B9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sp>
            <p:nvSpPr>
              <p:cNvPr id="21528" name="Afgeronde rechthoek 17"/>
              <p:cNvSpPr>
                <a:spLocks noChangeArrowheads="1"/>
              </p:cNvSpPr>
              <p:nvPr/>
            </p:nvSpPr>
            <p:spPr bwMode="auto">
              <a:xfrm rot="503697" flipH="1">
                <a:off x="4811242" y="2902682"/>
                <a:ext cx="345232" cy="1401052"/>
              </a:xfrm>
              <a:prstGeom prst="roundRect">
                <a:avLst>
                  <a:gd name="adj" fmla="val 16667"/>
                </a:avLst>
              </a:prstGeom>
              <a:solidFill>
                <a:srgbClr val="DF6B9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grpSp>
        <p:cxnSp>
          <p:nvCxnSpPr>
            <p:cNvPr id="30" name="Rechte verbindingslijn met pijl 29"/>
            <p:cNvCxnSpPr>
              <a:cxnSpLocks noChangeShapeType="1"/>
            </p:cNvCxnSpPr>
            <p:nvPr/>
          </p:nvCxnSpPr>
          <p:spPr bwMode="auto">
            <a:xfrm>
              <a:off x="3614513" y="3040398"/>
              <a:ext cx="0" cy="2188802"/>
            </a:xfrm>
            <a:prstGeom prst="straightConnector1">
              <a:avLst/>
            </a:prstGeom>
            <a:noFill/>
            <a:ln w="57150">
              <a:solidFill>
                <a:srgbClr val="FFFF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6406" name="Groeperen 16405"/>
          <p:cNvGrpSpPr>
            <a:grpSpLocks/>
          </p:cNvGrpSpPr>
          <p:nvPr/>
        </p:nvGrpSpPr>
        <p:grpSpPr bwMode="auto">
          <a:xfrm>
            <a:off x="4689475" y="2879725"/>
            <a:ext cx="298450" cy="1628775"/>
            <a:chOff x="4690192" y="2457497"/>
            <a:chExt cx="297512" cy="1629398"/>
          </a:xfrm>
        </p:grpSpPr>
        <p:grpSp>
          <p:nvGrpSpPr>
            <p:cNvPr id="21513" name="Groeperen 18"/>
            <p:cNvGrpSpPr>
              <a:grpSpLocks/>
            </p:cNvGrpSpPr>
            <p:nvPr/>
          </p:nvGrpSpPr>
          <p:grpSpPr bwMode="auto">
            <a:xfrm>
              <a:off x="4690192" y="2457497"/>
              <a:ext cx="297512" cy="1043511"/>
              <a:chOff x="6956596" y="2157572"/>
              <a:chExt cx="1236541" cy="3805206"/>
            </a:xfrm>
          </p:grpSpPr>
          <p:sp>
            <p:nvSpPr>
              <p:cNvPr id="21515" name="Ovaal 19"/>
              <p:cNvSpPr>
                <a:spLocks noChangeArrowheads="1"/>
              </p:cNvSpPr>
              <p:nvPr/>
            </p:nvSpPr>
            <p:spPr bwMode="auto">
              <a:xfrm>
                <a:off x="7204977" y="2157572"/>
                <a:ext cx="739781" cy="72741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sp>
            <p:nvSpPr>
              <p:cNvPr id="21516" name="Afgeronde rechthoek 20"/>
              <p:cNvSpPr>
                <a:spLocks noChangeArrowheads="1"/>
              </p:cNvSpPr>
              <p:nvPr/>
            </p:nvSpPr>
            <p:spPr bwMode="auto">
              <a:xfrm>
                <a:off x="6995372" y="2884983"/>
                <a:ext cx="1158990" cy="1726059"/>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sp>
            <p:nvSpPr>
              <p:cNvPr id="21517" name="Afgeronde rechthoek 21"/>
              <p:cNvSpPr>
                <a:spLocks noChangeArrowheads="1"/>
              </p:cNvSpPr>
              <p:nvPr/>
            </p:nvSpPr>
            <p:spPr bwMode="auto">
              <a:xfrm>
                <a:off x="7106340" y="4561726"/>
                <a:ext cx="345232" cy="1401052"/>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sp>
            <p:nvSpPr>
              <p:cNvPr id="21518" name="Afgeronde rechthoek 22"/>
              <p:cNvSpPr>
                <a:spLocks noChangeArrowheads="1"/>
              </p:cNvSpPr>
              <p:nvPr/>
            </p:nvSpPr>
            <p:spPr bwMode="auto">
              <a:xfrm>
                <a:off x="7747481" y="4561726"/>
                <a:ext cx="345232" cy="1401052"/>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sp>
            <p:nvSpPr>
              <p:cNvPr id="21519" name="Afgeronde rechthoek 23"/>
              <p:cNvSpPr>
                <a:spLocks noChangeArrowheads="1"/>
              </p:cNvSpPr>
              <p:nvPr/>
            </p:nvSpPr>
            <p:spPr bwMode="auto">
              <a:xfrm rot="-503697">
                <a:off x="7847905" y="2902681"/>
                <a:ext cx="345232" cy="1401052"/>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sp>
            <p:nvSpPr>
              <p:cNvPr id="21520" name="Afgeronde rechthoek 24"/>
              <p:cNvSpPr>
                <a:spLocks noChangeArrowheads="1"/>
              </p:cNvSpPr>
              <p:nvPr/>
            </p:nvSpPr>
            <p:spPr bwMode="auto">
              <a:xfrm rot="503697" flipH="1">
                <a:off x="6956596" y="2902682"/>
                <a:ext cx="345232" cy="1401052"/>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endParaRPr lang="nl-NL" altLang="nl-NL"/>
              </a:p>
            </p:txBody>
          </p:sp>
        </p:grpSp>
        <p:cxnSp>
          <p:nvCxnSpPr>
            <p:cNvPr id="43" name="Rechte verbindingslijn met pijl 42"/>
            <p:cNvCxnSpPr>
              <a:cxnSpLocks noChangeShapeType="1"/>
            </p:cNvCxnSpPr>
            <p:nvPr/>
          </p:nvCxnSpPr>
          <p:spPr bwMode="auto">
            <a:xfrm>
              <a:off x="4838948" y="3500884"/>
              <a:ext cx="0" cy="586011"/>
            </a:xfrm>
            <a:prstGeom prst="straightConnector1">
              <a:avLst/>
            </a:prstGeom>
            <a:noFill/>
            <a:ln w="57150">
              <a:solidFill>
                <a:srgbClr val="FFFF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1509" name="Groeperen 16404"/>
          <p:cNvGrpSpPr>
            <a:grpSpLocks/>
          </p:cNvGrpSpPr>
          <p:nvPr/>
        </p:nvGrpSpPr>
        <p:grpSpPr bwMode="auto">
          <a:xfrm>
            <a:off x="1258888" y="6350"/>
            <a:ext cx="889000" cy="3033713"/>
            <a:chOff x="1091944" y="-8837"/>
            <a:chExt cx="1277597" cy="3549976"/>
          </a:xfrm>
        </p:grpSpPr>
        <p:pic>
          <p:nvPicPr>
            <p:cNvPr id="21511" name="Afbeelding 16400" descr="zandloper.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944" y="-8837"/>
              <a:ext cx="1277597" cy="127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 name="Rechte verbindingslijn met pijl 50"/>
            <p:cNvCxnSpPr>
              <a:cxnSpLocks noChangeShapeType="1"/>
              <a:stCxn id="21511" idx="2"/>
            </p:cNvCxnSpPr>
            <p:nvPr/>
          </p:nvCxnSpPr>
          <p:spPr bwMode="auto">
            <a:xfrm>
              <a:off x="1730742" y="1269228"/>
              <a:ext cx="0" cy="2271911"/>
            </a:xfrm>
            <a:prstGeom prst="straightConnector1">
              <a:avLst/>
            </a:prstGeom>
            <a:noFill/>
            <a:ln w="57150">
              <a:solidFill>
                <a:srgbClr val="FFFF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1510" name="Tekstvak 1"/>
          <p:cNvSpPr txBox="1">
            <a:spLocks noChangeArrowheads="1"/>
          </p:cNvSpPr>
          <p:nvPr/>
        </p:nvSpPr>
        <p:spPr bwMode="auto">
          <a:xfrm>
            <a:off x="1908175" y="273050"/>
            <a:ext cx="7315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r>
              <a:rPr lang="nl-NL" altLang="nl-NL" b="1"/>
              <a:t>National waitinglist and transplantation numbers</a:t>
            </a:r>
          </a:p>
        </p:txBody>
      </p:sp>
    </p:spTree>
    <p:extLst>
      <p:ext uri="{BB962C8B-B14F-4D97-AF65-F5344CB8AC3E}">
        <p14:creationId xmlns:p14="http://schemas.microsoft.com/office/powerpoint/2010/main" val="27943305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0"/>
                                          </p:stCondLst>
                                        </p:cTn>
                                        <p:tgtEl>
                                          <p:spTgt spid="16398"/>
                                        </p:tgtEl>
                                        <p:attrNameLst>
                                          <p:attrName>style.visibility</p:attrName>
                                        </p:attrNameLst>
                                      </p:cBhvr>
                                      <p:to>
                                        <p:strVal val="visible"/>
                                      </p:to>
                                    </p:set>
                                  </p:childTnLst>
                                </p:cTn>
                              </p:par>
                            </p:childTnLst>
                          </p:cTn>
                        </p:par>
                        <p:par>
                          <p:cTn id="7" fill="hold" nodeType="afterGroup">
                            <p:stCondLst>
                              <p:cond delay="2000"/>
                            </p:stCondLst>
                            <p:childTnLst>
                              <p:par>
                                <p:cTn id="8" presetID="1" presetClass="entr" presetSubtype="0" fill="hold" nodeType="afterEffect">
                                  <p:stCondLst>
                                    <p:cond delay="2000"/>
                                  </p:stCondLst>
                                  <p:childTnLst>
                                    <p:set>
                                      <p:cBhvr>
                                        <p:cTn id="9" dur="1" fill="hold">
                                          <p:stCondLst>
                                            <p:cond delay="0"/>
                                          </p:stCondLst>
                                        </p:cTn>
                                        <p:tgtEl>
                                          <p:spTgt spid="16399"/>
                                        </p:tgtEl>
                                        <p:attrNameLst>
                                          <p:attrName>style.visibility</p:attrName>
                                        </p:attrNameLst>
                                      </p:cBhvr>
                                      <p:to>
                                        <p:strVal val="visible"/>
                                      </p:to>
                                    </p:set>
                                  </p:childTnLst>
                                </p:cTn>
                              </p:par>
                            </p:childTnLst>
                          </p:cTn>
                        </p:par>
                        <p:par>
                          <p:cTn id="10" fill="hold" nodeType="afterGroup">
                            <p:stCondLst>
                              <p:cond delay="4000"/>
                            </p:stCondLst>
                            <p:childTnLst>
                              <p:par>
                                <p:cTn id="11" presetID="1" presetClass="entr" presetSubtype="0" fill="hold" nodeType="afterEffect">
                                  <p:stCondLst>
                                    <p:cond delay="2000"/>
                                  </p:stCondLst>
                                  <p:childTnLst>
                                    <p:set>
                                      <p:cBhvr>
                                        <p:cTn id="12" dur="1" fill="hold">
                                          <p:stCondLst>
                                            <p:cond delay="0"/>
                                          </p:stCondLst>
                                        </p:cTn>
                                        <p:tgtEl>
                                          <p:spTgt spid="16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Ouderen en nier transplantatie</a:t>
            </a:r>
          </a:p>
        </p:txBody>
      </p:sp>
      <p:sp>
        <p:nvSpPr>
          <p:cNvPr id="3" name="Tijdelijke aanduiding voor inhoud 2"/>
          <p:cNvSpPr>
            <a:spLocks noGrp="1"/>
          </p:cNvSpPr>
          <p:nvPr>
            <p:ph idx="1"/>
          </p:nvPr>
        </p:nvSpPr>
        <p:spPr/>
        <p:txBody>
          <a:bodyPr/>
          <a:lstStyle/>
          <a:p>
            <a:pPr marL="514350" indent="-514350">
              <a:buAutoNum type="arabicPeriod"/>
            </a:pPr>
            <a:r>
              <a:rPr lang="nl-NL" dirty="0"/>
              <a:t>Wat is oud?</a:t>
            </a:r>
          </a:p>
          <a:p>
            <a:pPr marL="514350" indent="-514350">
              <a:buAutoNum type="arabicPeriod"/>
            </a:pPr>
            <a:r>
              <a:rPr lang="nl-NL" dirty="0"/>
              <a:t>Wat zijn behandelmogelijkheden?</a:t>
            </a:r>
          </a:p>
          <a:p>
            <a:pPr marL="514350" indent="-514350">
              <a:buAutoNum type="arabicPeriod"/>
            </a:pPr>
            <a:r>
              <a:rPr lang="nl-NL" dirty="0"/>
              <a:t>Wachtlijstproblematiek NL</a:t>
            </a:r>
          </a:p>
          <a:p>
            <a:pPr marL="514350" indent="-514350">
              <a:buAutoNum type="arabicPeriod"/>
            </a:pPr>
            <a:r>
              <a:rPr lang="nl-NL" b="1" dirty="0"/>
              <a:t>Oud-voor-Oud program</a:t>
            </a:r>
          </a:p>
          <a:p>
            <a:pPr marL="514350" indent="-514350">
              <a:buAutoNum type="arabicPeriod"/>
            </a:pPr>
            <a:r>
              <a:rPr lang="nl-NL" dirty="0"/>
              <a:t>Resultaten Oud-voor-Oud program</a:t>
            </a:r>
          </a:p>
          <a:p>
            <a:pPr marL="514350" indent="-514350">
              <a:buAutoNum type="arabicPeriod"/>
            </a:pPr>
            <a:r>
              <a:rPr lang="nl-NL" dirty="0"/>
              <a:t>Laatste update</a:t>
            </a:r>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p:txBody>
      </p:sp>
      <p:grpSp>
        <p:nvGrpSpPr>
          <p:cNvPr id="4" name="Groep 6"/>
          <p:cNvGrpSpPr/>
          <p:nvPr/>
        </p:nvGrpSpPr>
        <p:grpSpPr>
          <a:xfrm>
            <a:off x="0" y="6309320"/>
            <a:ext cx="9144000" cy="548680"/>
            <a:chOff x="0" y="6309320"/>
            <a:chExt cx="9144000" cy="548680"/>
          </a:xfrm>
        </p:grpSpPr>
        <p:sp>
          <p:nvSpPr>
            <p:cNvPr id="5" name="Rechthoek 7"/>
            <p:cNvSpPr/>
            <p:nvPr/>
          </p:nvSpPr>
          <p:spPr>
            <a:xfrm>
              <a:off x="0" y="6309320"/>
              <a:ext cx="9144000" cy="548680"/>
            </a:xfrm>
            <a:prstGeom prst="rect">
              <a:avLst/>
            </a:prstGeom>
            <a:gradFill>
              <a:gsLst>
                <a:gs pos="0">
                  <a:srgbClr val="A92A50"/>
                </a:gs>
                <a:gs pos="100000">
                  <a:srgbClr val="8C224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p>
          </p:txBody>
        </p:sp>
        <p:pic>
          <p:nvPicPr>
            <p:cNvPr id="6" name="Afbeelding 5"/>
            <p:cNvPicPr>
              <a:picLocks noChangeAspect="1"/>
            </p:cNvPicPr>
            <p:nvPr/>
          </p:nvPicPr>
          <p:blipFill>
            <a:blip r:embed="rId2" cstate="print"/>
            <a:stretch>
              <a:fillRect/>
            </a:stretch>
          </p:blipFill>
          <p:spPr>
            <a:xfrm>
              <a:off x="8388424" y="6460945"/>
              <a:ext cx="580145" cy="317438"/>
            </a:xfrm>
            <a:prstGeom prst="rect">
              <a:avLst/>
            </a:prstGeom>
          </p:spPr>
        </p:pic>
      </p:grpSp>
    </p:spTree>
    <p:extLst>
      <p:ext uri="{BB962C8B-B14F-4D97-AF65-F5344CB8AC3E}">
        <p14:creationId xmlns:p14="http://schemas.microsoft.com/office/powerpoint/2010/main" val="109730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normAutofit/>
          </a:bodyPr>
          <a:lstStyle/>
          <a:p>
            <a:r>
              <a:rPr lang="nl-NL" altLang="nl-NL" sz="3800" dirty="0">
                <a:latin typeface="+mn-lt"/>
                <a:ea typeface="ＭＳ Ｐゴシック" charset="-128"/>
              </a:rPr>
              <a:t>Nier-donatie op 4 november om 00:30u</a:t>
            </a:r>
          </a:p>
        </p:txBody>
      </p:sp>
      <p:sp>
        <p:nvSpPr>
          <p:cNvPr id="3075" name="Tijdelijke aanduiding voor inhoud 2"/>
          <p:cNvSpPr>
            <a:spLocks noGrp="1"/>
          </p:cNvSpPr>
          <p:nvPr>
            <p:ph idx="1"/>
          </p:nvPr>
        </p:nvSpPr>
        <p:spPr/>
        <p:txBody>
          <a:bodyPr>
            <a:normAutofit/>
          </a:bodyPr>
          <a:lstStyle/>
          <a:p>
            <a:r>
              <a:rPr lang="nl-NL" altLang="nl-NL" sz="3400" dirty="0">
                <a:latin typeface="Arial" pitchFamily="34" charset="0"/>
                <a:ea typeface="ＭＳ Ｐゴシック" charset="-128"/>
              </a:rPr>
              <a:t>Vrouw 71 jaar, 75 kg, 165 cm</a:t>
            </a:r>
          </a:p>
          <a:p>
            <a:r>
              <a:rPr lang="nl-NL" altLang="nl-NL" sz="3400" dirty="0">
                <a:latin typeface="Arial" pitchFamily="34" charset="0"/>
                <a:ea typeface="ＭＳ Ｐゴシック" charset="-128"/>
              </a:rPr>
              <a:t>COPD</a:t>
            </a:r>
          </a:p>
          <a:p>
            <a:r>
              <a:rPr lang="nl-NL" altLang="nl-NL" sz="3400" dirty="0" err="1">
                <a:latin typeface="Arial" pitchFamily="34" charset="0"/>
                <a:ea typeface="ＭＳ Ｐゴシック" charset="-128"/>
              </a:rPr>
              <a:t>Hypertensief</a:t>
            </a:r>
            <a:endParaRPr lang="nl-NL" altLang="nl-NL" sz="3400" dirty="0">
              <a:latin typeface="Arial" pitchFamily="34" charset="0"/>
              <a:ea typeface="ＭＳ Ｐゴシック" charset="-128"/>
            </a:endParaRPr>
          </a:p>
          <a:p>
            <a:r>
              <a:rPr lang="nl-NL" altLang="nl-NL" sz="3400" dirty="0">
                <a:latin typeface="Arial" pitchFamily="34" charset="0"/>
                <a:ea typeface="ＭＳ Ｐゴシック" charset="-128"/>
              </a:rPr>
              <a:t>182.500 sigaretten</a:t>
            </a:r>
          </a:p>
          <a:p>
            <a:r>
              <a:rPr lang="nl-NL" altLang="nl-NL" sz="3400" dirty="0">
                <a:latin typeface="Arial" pitchFamily="34" charset="0"/>
                <a:ea typeface="ＭＳ Ｐゴシック" charset="-128"/>
              </a:rPr>
              <a:t>creatinine 32 </a:t>
            </a:r>
            <a:r>
              <a:rPr lang="nl-NL" altLang="nl-NL" sz="3400" dirty="0" err="1">
                <a:latin typeface="Arial" pitchFamily="34" charset="0"/>
                <a:ea typeface="ＭＳ Ｐゴシック" charset="-128"/>
              </a:rPr>
              <a:t>micromol</a:t>
            </a:r>
            <a:r>
              <a:rPr lang="nl-NL" altLang="nl-NL" sz="3400" dirty="0">
                <a:latin typeface="Arial" pitchFamily="34" charset="0"/>
                <a:ea typeface="ＭＳ Ｐゴシック" charset="-128"/>
              </a:rPr>
              <a:t>/L </a:t>
            </a:r>
          </a:p>
          <a:p>
            <a:r>
              <a:rPr lang="nl-NL" altLang="nl-NL" sz="3400" dirty="0" err="1">
                <a:latin typeface="Arial" pitchFamily="34" charset="0"/>
                <a:ea typeface="ＭＳ Ｐゴシック" charset="-128"/>
              </a:rPr>
              <a:t>proteinuria</a:t>
            </a:r>
            <a:r>
              <a:rPr lang="nl-NL" altLang="nl-NL" sz="3400" dirty="0">
                <a:latin typeface="Arial" pitchFamily="34" charset="0"/>
                <a:ea typeface="ＭＳ Ｐゴシック" charset="-128"/>
              </a:rPr>
              <a:t> 0.24 g/L</a:t>
            </a:r>
          </a:p>
        </p:txBody>
      </p:sp>
    </p:spTree>
    <p:extLst>
      <p:ext uri="{BB962C8B-B14F-4D97-AF65-F5344CB8AC3E}">
        <p14:creationId xmlns:p14="http://schemas.microsoft.com/office/powerpoint/2010/main" val="276982980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a:spLocks noChangeArrowheads="1"/>
          </p:cNvSpPr>
          <p:nvPr/>
        </p:nvSpPr>
        <p:spPr bwMode="auto">
          <a:xfrm>
            <a:off x="4932363" y="2276475"/>
            <a:ext cx="41767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nl-NL" altLang="nl-NL" sz="3200" b="1" dirty="0"/>
              <a:t>donor HLA typering</a:t>
            </a:r>
          </a:p>
        </p:txBody>
      </p:sp>
      <p:sp>
        <p:nvSpPr>
          <p:cNvPr id="11" name="Rechthoek 10"/>
          <p:cNvSpPr>
            <a:spLocks noChangeArrowheads="1"/>
          </p:cNvSpPr>
          <p:nvPr/>
        </p:nvSpPr>
        <p:spPr bwMode="auto">
          <a:xfrm>
            <a:off x="4987925" y="4005263"/>
            <a:ext cx="406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nl-NL" altLang="nl-NL" sz="3200" dirty="0"/>
              <a:t>Koude ischemie tijd</a:t>
            </a:r>
          </a:p>
        </p:txBody>
      </p:sp>
      <p:sp>
        <p:nvSpPr>
          <p:cNvPr id="3" name="Vermenigvuldigen 2"/>
          <p:cNvSpPr>
            <a:spLocks/>
          </p:cNvSpPr>
          <p:nvPr/>
        </p:nvSpPr>
        <p:spPr bwMode="auto">
          <a:xfrm>
            <a:off x="4500563" y="1270000"/>
            <a:ext cx="5040312" cy="2590800"/>
          </a:xfrm>
          <a:custGeom>
            <a:avLst/>
            <a:gdLst>
              <a:gd name="T0" fmla="*/ 1184453 w 5040312"/>
              <a:gd name="T1" fmla="*/ 673030 h 2590800"/>
              <a:gd name="T2" fmla="*/ 1236661 w 5040312"/>
              <a:gd name="T3" fmla="*/ 571460 h 2590800"/>
              <a:gd name="T4" fmla="*/ 2520156 w 5040312"/>
              <a:gd name="T5" fmla="*/ 1231197 h 2590800"/>
              <a:gd name="T6" fmla="*/ 3803651 w 5040312"/>
              <a:gd name="T7" fmla="*/ 571460 h 2590800"/>
              <a:gd name="T8" fmla="*/ 3855859 w 5040312"/>
              <a:gd name="T9" fmla="*/ 673030 h 2590800"/>
              <a:gd name="T10" fmla="*/ 2645061 w 5040312"/>
              <a:gd name="T11" fmla="*/ 1295400 h 2590800"/>
              <a:gd name="T12" fmla="*/ 3855859 w 5040312"/>
              <a:gd name="T13" fmla="*/ 1917770 h 2590800"/>
              <a:gd name="T14" fmla="*/ 3803651 w 5040312"/>
              <a:gd name="T15" fmla="*/ 2019340 h 2590800"/>
              <a:gd name="T16" fmla="*/ 2520156 w 5040312"/>
              <a:gd name="T17" fmla="*/ 1359603 h 2590800"/>
              <a:gd name="T18" fmla="*/ 1236661 w 5040312"/>
              <a:gd name="T19" fmla="*/ 2019340 h 2590800"/>
              <a:gd name="T20" fmla="*/ 1184453 w 5040312"/>
              <a:gd name="T21" fmla="*/ 1917770 h 2590800"/>
              <a:gd name="T22" fmla="*/ 2395251 w 5040312"/>
              <a:gd name="T23" fmla="*/ 1295400 h 2590800"/>
              <a:gd name="T24" fmla="*/ 1184453 w 5040312"/>
              <a:gd name="T25" fmla="*/ 673030 h 2590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40312" h="2590800">
                <a:moveTo>
                  <a:pt x="1184453" y="673030"/>
                </a:moveTo>
                <a:lnTo>
                  <a:pt x="1236661" y="571460"/>
                </a:lnTo>
                <a:lnTo>
                  <a:pt x="2520156" y="1231197"/>
                </a:lnTo>
                <a:lnTo>
                  <a:pt x="3803651" y="571460"/>
                </a:lnTo>
                <a:lnTo>
                  <a:pt x="3855859" y="673030"/>
                </a:lnTo>
                <a:lnTo>
                  <a:pt x="2645061" y="1295400"/>
                </a:lnTo>
                <a:lnTo>
                  <a:pt x="3855859" y="1917770"/>
                </a:lnTo>
                <a:lnTo>
                  <a:pt x="3803651" y="2019340"/>
                </a:lnTo>
                <a:lnTo>
                  <a:pt x="2520156" y="1359603"/>
                </a:lnTo>
                <a:lnTo>
                  <a:pt x="1236661" y="2019340"/>
                </a:lnTo>
                <a:lnTo>
                  <a:pt x="1184453" y="1917770"/>
                </a:lnTo>
                <a:lnTo>
                  <a:pt x="2395251" y="1295400"/>
                </a:lnTo>
                <a:lnTo>
                  <a:pt x="1184453" y="673030"/>
                </a:lnTo>
                <a:close/>
              </a:path>
            </a:pathLst>
          </a:custGeom>
          <a:solidFill>
            <a:srgbClr val="FF0000">
              <a:alpha val="45097"/>
            </a:srgbClr>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4" name="Pijl omlaag 3"/>
          <p:cNvSpPr>
            <a:spLocks noChangeArrowheads="1"/>
          </p:cNvSpPr>
          <p:nvPr/>
        </p:nvSpPr>
        <p:spPr bwMode="auto">
          <a:xfrm>
            <a:off x="8748713" y="3860800"/>
            <a:ext cx="323850" cy="1008063"/>
          </a:xfrm>
          <a:prstGeom prst="downArrow">
            <a:avLst>
              <a:gd name="adj1" fmla="val 50000"/>
              <a:gd name="adj2" fmla="val 50006"/>
            </a:avLst>
          </a:prstGeom>
          <a:solidFill>
            <a:srgbClr val="0000FF"/>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nl-NL">
              <a:solidFill>
                <a:schemeClr val="lt1"/>
              </a:solidFill>
              <a:latin typeface="+mn-lt"/>
              <a:ea typeface="+mn-ea"/>
            </a:endParaRPr>
          </a:p>
        </p:txBody>
      </p:sp>
      <p:cxnSp>
        <p:nvCxnSpPr>
          <p:cNvPr id="12" name="Rechte verbindingslijn met pijl 11"/>
          <p:cNvCxnSpPr>
            <a:cxnSpLocks noChangeShapeType="1"/>
          </p:cNvCxnSpPr>
          <p:nvPr/>
        </p:nvCxnSpPr>
        <p:spPr bwMode="auto">
          <a:xfrm>
            <a:off x="7000875" y="2862263"/>
            <a:ext cx="0" cy="1143000"/>
          </a:xfrm>
          <a:prstGeom prst="straightConnector1">
            <a:avLst/>
          </a:prstGeom>
          <a:noFill/>
          <a:ln w="762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3561" name="Tekstvak 1"/>
          <p:cNvSpPr txBox="1">
            <a:spLocks noChangeArrowheads="1"/>
          </p:cNvSpPr>
          <p:nvPr/>
        </p:nvSpPr>
        <p:spPr bwMode="auto">
          <a:xfrm>
            <a:off x="106362" y="404813"/>
            <a:ext cx="88042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nl-NL" altLang="nl-NL" sz="4400" dirty="0">
                <a:latin typeface="+mj-lt"/>
              </a:rPr>
              <a:t>Eurotransplant </a:t>
            </a:r>
            <a:r>
              <a:rPr lang="nl-NL" altLang="nl-NL" sz="4400" dirty="0" err="1">
                <a:latin typeface="+mj-lt"/>
              </a:rPr>
              <a:t>elderly</a:t>
            </a:r>
            <a:r>
              <a:rPr lang="nl-NL" altLang="nl-NL" sz="4400" dirty="0">
                <a:latin typeface="+mj-lt"/>
              </a:rPr>
              <a:t> program (ESP)</a:t>
            </a:r>
          </a:p>
        </p:txBody>
      </p:sp>
      <p:sp>
        <p:nvSpPr>
          <p:cNvPr id="2" name="Tijdelijke aanduiding voor inhoud 1"/>
          <p:cNvSpPr>
            <a:spLocks noGrp="1"/>
          </p:cNvSpPr>
          <p:nvPr>
            <p:ph idx="1"/>
          </p:nvPr>
        </p:nvSpPr>
        <p:spPr/>
        <p:txBody>
          <a:bodyPr/>
          <a:lstStyle/>
          <a:p>
            <a:endParaRPr lang="en-US"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76" y="1965593"/>
            <a:ext cx="3456384"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http://www.animaatjes.nl/plaatjes/e/einstein/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03763" y="1801733"/>
            <a:ext cx="1152129" cy="12109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animaatjes.nl/plaatjes/e/einstein/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32228" y="1801733"/>
            <a:ext cx="1080120" cy="1210998"/>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descr="bkauw.tiff"/>
          <p:cNvPicPr>
            <a:picLocks noChangeAspect="1"/>
          </p:cNvPicPr>
          <p:nvPr/>
        </p:nvPicPr>
        <p:blipFill rotWithShape="1">
          <a:blip r:embed="rId5" cstate="print">
            <a:extLst>
              <a:ext uri="{28A0092B-C50C-407E-A947-70E740481C1C}">
                <a14:useLocalDpi xmlns:a14="http://schemas.microsoft.com/office/drawing/2010/main" val="0"/>
              </a:ext>
            </a:extLst>
          </a:blip>
          <a:srcRect r="76189"/>
          <a:stretch/>
        </p:blipFill>
        <p:spPr bwMode="auto">
          <a:xfrm>
            <a:off x="495650" y="3241893"/>
            <a:ext cx="582935" cy="2180084"/>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Tijdelijke aanduiding voor inhoud 3" descr="rood.tiff"/>
          <p:cNvPicPr>
            <a:picLocks noChangeAspect="1"/>
          </p:cNvPicPr>
          <p:nvPr/>
        </p:nvPicPr>
        <p:blipFill rotWithShape="1">
          <a:blip r:embed="rId6" cstate="print">
            <a:extLst>
              <a:ext uri="{28A0092B-C50C-407E-A947-70E740481C1C}">
                <a14:useLocalDpi xmlns:a14="http://schemas.microsoft.com/office/drawing/2010/main" val="0"/>
              </a:ext>
            </a:extLst>
          </a:blip>
          <a:srcRect l="71704" t="39409" r="1144"/>
          <a:stretch/>
        </p:blipFill>
        <p:spPr>
          <a:xfrm>
            <a:off x="3810777" y="4005971"/>
            <a:ext cx="714566" cy="1416006"/>
          </a:xfrm>
          <a:prstGeom prst="rect">
            <a:avLst/>
          </a:prstGeom>
          <a:noFill/>
        </p:spPr>
      </p:pic>
    </p:spTree>
    <p:extLst>
      <p:ext uri="{BB962C8B-B14F-4D97-AF65-F5344CB8AC3E}">
        <p14:creationId xmlns:p14="http://schemas.microsoft.com/office/powerpoint/2010/main" val="5685359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Voordelen</a:t>
            </a:r>
          </a:p>
        </p:txBody>
      </p:sp>
      <p:sp>
        <p:nvSpPr>
          <p:cNvPr id="3" name="Tijdelijke aanduiding voor inhoud 2"/>
          <p:cNvSpPr>
            <a:spLocks noGrp="1"/>
          </p:cNvSpPr>
          <p:nvPr>
            <p:ph idx="1"/>
          </p:nvPr>
        </p:nvSpPr>
        <p:spPr/>
        <p:txBody>
          <a:bodyPr/>
          <a:lstStyle/>
          <a:p>
            <a:pPr marL="514350" indent="-514350">
              <a:buAutoNum type="arabicPeriod"/>
            </a:pPr>
            <a:r>
              <a:rPr lang="nl-NL" dirty="0"/>
              <a:t>Geen HLA matching, koude ischemie tijd omlaag</a:t>
            </a:r>
          </a:p>
          <a:p>
            <a:pPr marL="514350" indent="-514350">
              <a:buAutoNum type="arabicPeriod"/>
            </a:pPr>
            <a:endParaRPr lang="nl-NL" dirty="0"/>
          </a:p>
          <a:p>
            <a:endParaRPr lang="nl-NL" dirty="0"/>
          </a:p>
        </p:txBody>
      </p:sp>
    </p:spTree>
    <p:extLst>
      <p:ext uri="{BB962C8B-B14F-4D97-AF65-F5344CB8AC3E}">
        <p14:creationId xmlns:p14="http://schemas.microsoft.com/office/powerpoint/2010/main" val="2894669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Voordelen</a:t>
            </a:r>
          </a:p>
        </p:txBody>
      </p:sp>
      <p:sp>
        <p:nvSpPr>
          <p:cNvPr id="3" name="Tijdelijke aanduiding voor inhoud 2"/>
          <p:cNvSpPr>
            <a:spLocks noGrp="1"/>
          </p:cNvSpPr>
          <p:nvPr>
            <p:ph idx="1"/>
          </p:nvPr>
        </p:nvSpPr>
        <p:spPr/>
        <p:txBody>
          <a:bodyPr/>
          <a:lstStyle/>
          <a:p>
            <a:pPr marL="514350" indent="-514350">
              <a:buAutoNum type="arabicPeriod"/>
            </a:pPr>
            <a:r>
              <a:rPr lang="nl-NL" dirty="0"/>
              <a:t>Koude ischemie tijd omlaag</a:t>
            </a:r>
          </a:p>
          <a:p>
            <a:pPr marL="514350" indent="-514350">
              <a:buAutoNum type="arabicPeriod"/>
            </a:pPr>
            <a:r>
              <a:rPr lang="nl-NL" dirty="0"/>
              <a:t>Match op basis van levensverwachting</a:t>
            </a:r>
          </a:p>
          <a:p>
            <a:pPr marL="514350" indent="-514350">
              <a:buAutoNum type="arabicPeriod"/>
            </a:pPr>
            <a:endParaRPr lang="nl-NL" dirty="0"/>
          </a:p>
          <a:p>
            <a:endParaRPr lang="nl-NL" dirty="0"/>
          </a:p>
        </p:txBody>
      </p:sp>
    </p:spTree>
    <p:extLst>
      <p:ext uri="{BB962C8B-B14F-4D97-AF65-F5344CB8AC3E}">
        <p14:creationId xmlns:p14="http://schemas.microsoft.com/office/powerpoint/2010/main" val="1261182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l="30089" t="56511" r="42972" b="19073"/>
          <a:stretch>
            <a:fillRect/>
          </a:stretch>
        </p:blipFill>
        <p:spPr bwMode="auto">
          <a:xfrm>
            <a:off x="0" y="2209800"/>
            <a:ext cx="25146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49997" t="42076" r="19443" b="24232"/>
          <a:stretch>
            <a:fillRect/>
          </a:stretch>
        </p:blipFill>
        <p:spPr>
          <a:xfrm>
            <a:off x="1905000" y="381000"/>
            <a:ext cx="2514600" cy="1524000"/>
          </a:xfrm>
          <a:noFill/>
        </p:spPr>
      </p:pic>
      <p:pic>
        <p:nvPicPr>
          <p:cNvPr id="57350" name="Picture 6"/>
          <p:cNvPicPr>
            <a:picLocks noChangeAspect="1" noChangeArrowheads="1"/>
          </p:cNvPicPr>
          <p:nvPr/>
        </p:nvPicPr>
        <p:blipFill>
          <a:blip r:embed="rId4">
            <a:extLst>
              <a:ext uri="{28A0092B-C50C-407E-A947-70E740481C1C}">
                <a14:useLocalDpi xmlns:a14="http://schemas.microsoft.com/office/drawing/2010/main" val="0"/>
              </a:ext>
            </a:extLst>
          </a:blip>
          <a:srcRect l="59370" t="41048" r="28331" b="28026"/>
          <a:stretch>
            <a:fillRect/>
          </a:stretch>
        </p:blipFill>
        <p:spPr bwMode="auto">
          <a:xfrm>
            <a:off x="6400800" y="0"/>
            <a:ext cx="1600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HesterLanda foto Mindmagaz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3276600"/>
            <a:ext cx="2533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8"/>
          <p:cNvPicPr>
            <a:picLocks noChangeAspect="1" noChangeArrowheads="1"/>
          </p:cNvPicPr>
          <p:nvPr/>
        </p:nvPicPr>
        <p:blipFill>
          <a:blip r:embed="rId6">
            <a:extLst>
              <a:ext uri="{28A0092B-C50C-407E-A947-70E740481C1C}">
                <a14:useLocalDpi xmlns:a14="http://schemas.microsoft.com/office/drawing/2010/main" val="0"/>
              </a:ext>
            </a:extLst>
          </a:blip>
          <a:srcRect l="35139" t="45117" r="53514" b="32909"/>
          <a:stretch>
            <a:fillRect/>
          </a:stretch>
        </p:blipFill>
        <p:spPr bwMode="auto">
          <a:xfrm>
            <a:off x="2362200" y="4038600"/>
            <a:ext cx="14763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Line 9"/>
          <p:cNvSpPr>
            <a:spLocks noChangeShapeType="1"/>
          </p:cNvSpPr>
          <p:nvPr/>
        </p:nvSpPr>
        <p:spPr bwMode="auto">
          <a:xfrm flipV="1">
            <a:off x="1981200" y="1905000"/>
            <a:ext cx="1143000" cy="1066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4" name="Line 10"/>
          <p:cNvSpPr>
            <a:spLocks noChangeShapeType="1"/>
          </p:cNvSpPr>
          <p:nvPr/>
        </p:nvSpPr>
        <p:spPr bwMode="auto">
          <a:xfrm>
            <a:off x="4876800" y="1371600"/>
            <a:ext cx="14478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6" name="Line 12"/>
          <p:cNvSpPr>
            <a:spLocks noChangeShapeType="1"/>
          </p:cNvSpPr>
          <p:nvPr/>
        </p:nvSpPr>
        <p:spPr bwMode="auto">
          <a:xfrm>
            <a:off x="1905000" y="3124200"/>
            <a:ext cx="1219200" cy="914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7" name="Line 13"/>
          <p:cNvSpPr>
            <a:spLocks noChangeShapeType="1"/>
          </p:cNvSpPr>
          <p:nvPr/>
        </p:nvSpPr>
        <p:spPr bwMode="auto">
          <a:xfrm>
            <a:off x="3962400" y="5029200"/>
            <a:ext cx="14478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3" name="Text Box 14"/>
          <p:cNvSpPr txBox="1">
            <a:spLocks noChangeArrowheads="1"/>
          </p:cNvSpPr>
          <p:nvPr/>
        </p:nvSpPr>
        <p:spPr bwMode="auto">
          <a:xfrm>
            <a:off x="5105400" y="762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spcBef>
                <a:spcPct val="50000"/>
              </a:spcBef>
              <a:buFontTx/>
              <a:buNone/>
            </a:pPr>
            <a:endParaRPr lang="nl-NL" altLang="en-US" sz="1800"/>
          </a:p>
        </p:txBody>
      </p:sp>
      <p:sp>
        <p:nvSpPr>
          <p:cNvPr id="57359" name="Text Box 15"/>
          <p:cNvSpPr txBox="1">
            <a:spLocks noChangeArrowheads="1"/>
          </p:cNvSpPr>
          <p:nvPr/>
        </p:nvSpPr>
        <p:spPr bwMode="auto">
          <a:xfrm>
            <a:off x="5029200" y="838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spcBef>
                <a:spcPct val="50000"/>
              </a:spcBef>
              <a:buFontTx/>
              <a:buNone/>
            </a:pPr>
            <a:r>
              <a:rPr lang="nl-NL" altLang="en-US" sz="2400" b="1">
                <a:solidFill>
                  <a:schemeClr val="hlink"/>
                </a:solidFill>
              </a:rPr>
              <a:t>5 jaar</a:t>
            </a:r>
          </a:p>
        </p:txBody>
      </p:sp>
      <p:sp>
        <p:nvSpPr>
          <p:cNvPr id="57360" name="Text Box 16"/>
          <p:cNvSpPr txBox="1">
            <a:spLocks noChangeArrowheads="1"/>
          </p:cNvSpPr>
          <p:nvPr/>
        </p:nvSpPr>
        <p:spPr bwMode="auto">
          <a:xfrm>
            <a:off x="4038600" y="4419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spcBef>
                <a:spcPct val="50000"/>
              </a:spcBef>
              <a:buFontTx/>
              <a:buNone/>
            </a:pPr>
            <a:r>
              <a:rPr lang="nl-NL" altLang="en-US" sz="2400" b="1">
                <a:solidFill>
                  <a:schemeClr val="hlink"/>
                </a:solidFill>
              </a:rPr>
              <a:t>40 jaar</a:t>
            </a:r>
          </a:p>
        </p:txBody>
      </p:sp>
      <p:sp>
        <p:nvSpPr>
          <p:cNvPr id="57362" name="Text Box 18"/>
          <p:cNvSpPr txBox="1">
            <a:spLocks noChangeArrowheads="1"/>
          </p:cNvSpPr>
          <p:nvPr/>
        </p:nvSpPr>
        <p:spPr bwMode="auto">
          <a:xfrm>
            <a:off x="8305800" y="114300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spcBef>
                <a:spcPct val="50000"/>
              </a:spcBef>
              <a:buFontTx/>
              <a:buNone/>
            </a:pPr>
            <a:r>
              <a:rPr lang="nl-NL" altLang="en-US" sz="2800" b="1">
                <a:solidFill>
                  <a:srgbClr val="0066FF"/>
                </a:solidFill>
              </a:rPr>
              <a:t>= 1</a:t>
            </a:r>
          </a:p>
        </p:txBody>
      </p:sp>
      <p:sp>
        <p:nvSpPr>
          <p:cNvPr id="57363" name="Text Box 19"/>
          <p:cNvSpPr txBox="1">
            <a:spLocks noChangeArrowheads="1"/>
          </p:cNvSpPr>
          <p:nvPr/>
        </p:nvSpPr>
        <p:spPr bwMode="auto">
          <a:xfrm>
            <a:off x="8305800" y="4648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spcBef>
                <a:spcPct val="50000"/>
              </a:spcBef>
              <a:buFontTx/>
              <a:buNone/>
            </a:pPr>
            <a:r>
              <a:rPr lang="nl-NL" altLang="en-US" sz="2800" b="1">
                <a:solidFill>
                  <a:srgbClr val="0066FF"/>
                </a:solidFill>
              </a:rPr>
              <a:t>= 2</a:t>
            </a:r>
          </a:p>
        </p:txBody>
      </p:sp>
    </p:spTree>
    <p:extLst>
      <p:ext uri="{BB962C8B-B14F-4D97-AF65-F5344CB8AC3E}">
        <p14:creationId xmlns:p14="http://schemas.microsoft.com/office/powerpoint/2010/main" val="1346842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350"/>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5735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735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735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735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7351"/>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5736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73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animBg="1"/>
      <p:bldP spid="57354" grpId="0" animBg="1"/>
      <p:bldP spid="57356" grpId="0" animBg="1"/>
      <p:bldP spid="57357" grpId="0" animBg="1"/>
      <p:bldP spid="57359" grpId="0"/>
      <p:bldP spid="57360" grpId="0"/>
      <p:bldP spid="57362" grpId="0"/>
      <p:bldP spid="573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Voordelen</a:t>
            </a:r>
          </a:p>
        </p:txBody>
      </p:sp>
      <p:sp>
        <p:nvSpPr>
          <p:cNvPr id="3" name="Tijdelijke aanduiding voor inhoud 2"/>
          <p:cNvSpPr>
            <a:spLocks noGrp="1"/>
          </p:cNvSpPr>
          <p:nvPr>
            <p:ph idx="1"/>
          </p:nvPr>
        </p:nvSpPr>
        <p:spPr/>
        <p:txBody>
          <a:bodyPr/>
          <a:lstStyle/>
          <a:p>
            <a:pPr marL="514350" indent="-514350">
              <a:buAutoNum type="arabicPeriod"/>
            </a:pPr>
            <a:r>
              <a:rPr lang="nl-NL" dirty="0"/>
              <a:t>Koude ischemie tijd omlaag</a:t>
            </a:r>
          </a:p>
          <a:p>
            <a:pPr marL="514350" indent="-514350">
              <a:buAutoNum type="arabicPeriod"/>
            </a:pPr>
            <a:r>
              <a:rPr lang="nl-NL" dirty="0"/>
              <a:t>Match op basis van levensverwachting</a:t>
            </a:r>
          </a:p>
          <a:p>
            <a:pPr marL="514350" indent="-514350">
              <a:buAutoNum type="arabicPeriod"/>
            </a:pPr>
            <a:r>
              <a:rPr lang="nl-NL" dirty="0"/>
              <a:t>Wachttijd omlaag ESP + wachttijd omlaag ETKAS (voor 65+)</a:t>
            </a:r>
          </a:p>
          <a:p>
            <a:pPr marL="514350" indent="-514350">
              <a:buAutoNum type="arabicPeriod"/>
            </a:pPr>
            <a:endParaRPr lang="nl-NL" dirty="0"/>
          </a:p>
          <a:p>
            <a:endParaRPr lang="nl-NL" dirty="0"/>
          </a:p>
        </p:txBody>
      </p:sp>
    </p:spTree>
    <p:extLst>
      <p:ext uri="{BB962C8B-B14F-4D97-AF65-F5344CB8AC3E}">
        <p14:creationId xmlns:p14="http://schemas.microsoft.com/office/powerpoint/2010/main" val="3491148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46783" y="1412776"/>
            <a:ext cx="5461521" cy="4633405"/>
            <a:chOff x="827584" y="1124745"/>
            <a:chExt cx="6608440" cy="560641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5"/>
              <a:ext cx="6608440" cy="505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690" t="72726" r="46290" b="2833"/>
            <a:stretch/>
          </p:blipFill>
          <p:spPr bwMode="auto">
            <a:xfrm>
              <a:off x="1763688" y="5259339"/>
              <a:ext cx="5616624" cy="14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el 1"/>
          <p:cNvSpPr txBox="1">
            <a:spLocks/>
          </p:cNvSpPr>
          <p:nvPr/>
        </p:nvSpPr>
        <p:spPr>
          <a:xfrm>
            <a:off x="5147556" y="6613770"/>
            <a:ext cx="3996444" cy="2716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dirty="0"/>
              <a:t>H. Peters-Sengers &amp; S.P. Berger et al. (2017, JASN)</a:t>
            </a:r>
          </a:p>
        </p:txBody>
      </p:sp>
    </p:spTree>
    <p:extLst>
      <p:ext uri="{BB962C8B-B14F-4D97-AF65-F5344CB8AC3E}">
        <p14:creationId xmlns:p14="http://schemas.microsoft.com/office/powerpoint/2010/main" val="3625633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Ouderen en nier transplantatie</a:t>
            </a:r>
          </a:p>
        </p:txBody>
      </p:sp>
      <p:sp>
        <p:nvSpPr>
          <p:cNvPr id="3" name="Tijdelijke aanduiding voor inhoud 2"/>
          <p:cNvSpPr>
            <a:spLocks noGrp="1"/>
          </p:cNvSpPr>
          <p:nvPr>
            <p:ph idx="1"/>
          </p:nvPr>
        </p:nvSpPr>
        <p:spPr/>
        <p:txBody>
          <a:bodyPr/>
          <a:lstStyle/>
          <a:p>
            <a:pPr marL="514350" indent="-514350">
              <a:buAutoNum type="arabicPeriod"/>
            </a:pPr>
            <a:r>
              <a:rPr lang="nl-NL" dirty="0"/>
              <a:t>Wat is oud?</a:t>
            </a:r>
          </a:p>
          <a:p>
            <a:pPr marL="514350" indent="-514350">
              <a:buAutoNum type="arabicPeriod"/>
            </a:pPr>
            <a:r>
              <a:rPr lang="nl-NL" dirty="0"/>
              <a:t>Wat zijn behandelmogelijkheden?</a:t>
            </a:r>
          </a:p>
          <a:p>
            <a:pPr marL="514350" indent="-514350">
              <a:buAutoNum type="arabicPeriod"/>
            </a:pPr>
            <a:r>
              <a:rPr lang="nl-NL" dirty="0"/>
              <a:t>Wachtlijstproblematiek NL</a:t>
            </a:r>
          </a:p>
          <a:p>
            <a:pPr marL="514350" indent="-514350">
              <a:buAutoNum type="arabicPeriod"/>
            </a:pPr>
            <a:r>
              <a:rPr lang="nl-NL" dirty="0"/>
              <a:t>Oud-voor-Oud program</a:t>
            </a:r>
          </a:p>
          <a:p>
            <a:pPr marL="514350" indent="-514350">
              <a:buAutoNum type="arabicPeriod"/>
            </a:pPr>
            <a:r>
              <a:rPr lang="nl-NL" b="1" dirty="0"/>
              <a:t>Resultaten Oud-voor-Oud program</a:t>
            </a:r>
          </a:p>
          <a:p>
            <a:pPr marL="514350" indent="-514350">
              <a:buAutoNum type="arabicPeriod"/>
            </a:pPr>
            <a:r>
              <a:rPr lang="nl-NL" dirty="0"/>
              <a:t>Laatste update</a:t>
            </a:r>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p:txBody>
      </p:sp>
      <p:grpSp>
        <p:nvGrpSpPr>
          <p:cNvPr id="4" name="Groep 6"/>
          <p:cNvGrpSpPr/>
          <p:nvPr/>
        </p:nvGrpSpPr>
        <p:grpSpPr>
          <a:xfrm>
            <a:off x="0" y="6309320"/>
            <a:ext cx="9144000" cy="548680"/>
            <a:chOff x="0" y="6309320"/>
            <a:chExt cx="9144000" cy="548680"/>
          </a:xfrm>
        </p:grpSpPr>
        <p:sp>
          <p:nvSpPr>
            <p:cNvPr id="5" name="Rechthoek 7"/>
            <p:cNvSpPr/>
            <p:nvPr/>
          </p:nvSpPr>
          <p:spPr>
            <a:xfrm>
              <a:off x="0" y="6309320"/>
              <a:ext cx="9144000" cy="548680"/>
            </a:xfrm>
            <a:prstGeom prst="rect">
              <a:avLst/>
            </a:prstGeom>
            <a:gradFill>
              <a:gsLst>
                <a:gs pos="0">
                  <a:srgbClr val="A92A50"/>
                </a:gs>
                <a:gs pos="100000">
                  <a:srgbClr val="8C224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p>
          </p:txBody>
        </p:sp>
        <p:pic>
          <p:nvPicPr>
            <p:cNvPr id="6" name="Afbeelding 5"/>
            <p:cNvPicPr>
              <a:picLocks noChangeAspect="1"/>
            </p:cNvPicPr>
            <p:nvPr/>
          </p:nvPicPr>
          <p:blipFill>
            <a:blip r:embed="rId2" cstate="print"/>
            <a:stretch>
              <a:fillRect/>
            </a:stretch>
          </p:blipFill>
          <p:spPr>
            <a:xfrm>
              <a:off x="8388424" y="6460945"/>
              <a:ext cx="580145" cy="317438"/>
            </a:xfrm>
            <a:prstGeom prst="rect">
              <a:avLst/>
            </a:prstGeom>
          </p:spPr>
        </p:pic>
      </p:grpSp>
    </p:spTree>
    <p:extLst>
      <p:ext uri="{BB962C8B-B14F-4D97-AF65-F5344CB8AC3E}">
        <p14:creationId xmlns:p14="http://schemas.microsoft.com/office/powerpoint/2010/main" val="3708622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p:cNvPicPr>
            <a:picLocks noChangeAspect="1"/>
          </p:cNvPicPr>
          <p:nvPr/>
        </p:nvPicPr>
        <p:blipFill>
          <a:blip r:embed="rId3" cstate="print"/>
          <a:stretch>
            <a:fillRect/>
          </a:stretch>
        </p:blipFill>
        <p:spPr>
          <a:xfrm>
            <a:off x="2654919" y="1889871"/>
            <a:ext cx="2759969" cy="3263307"/>
          </a:xfrm>
          <a:prstGeom prst="rect">
            <a:avLst/>
          </a:prstGeom>
        </p:spPr>
      </p:pic>
      <p:pic>
        <p:nvPicPr>
          <p:cNvPr id="19" name="Picture 6" descr="https://www.umcg.nl/SiteCollectionImages/UMCG/Afdelingen/UNO-UMCG/UMC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098"/>
          <a:stretch/>
        </p:blipFill>
        <p:spPr bwMode="auto">
          <a:xfrm>
            <a:off x="5904656" y="1248863"/>
            <a:ext cx="699759" cy="7263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www.werkenbijvumc.nl/nieuwsbericht/2011/bijlage/print-VUmc_logo_blau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6606" y="1975162"/>
            <a:ext cx="787809" cy="2696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http://www.inter.nl/upload/Image/Medical_Systems/Groot/Logo/AZM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0114" y="2614085"/>
            <a:ext cx="844299" cy="3123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http://isrotterdam.com/wp-content/uploads/2013/06/EMC-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6021" y="3081536"/>
            <a:ext cx="964211" cy="7103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http://www.bipolargenetics.nl/images/logos_extern/logo_um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59354" y="3916938"/>
            <a:ext cx="1063828" cy="4287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https://www.radboudumc.nl/_layouts/restyle2013/images/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40585" y="4569288"/>
            <a:ext cx="1063828" cy="2228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https://pbs.twimg.com/profile_images/1586175611/LUMC_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29059" y="5082573"/>
            <a:ext cx="555743" cy="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mc-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35875" y="908720"/>
            <a:ext cx="818959" cy="389193"/>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p:cNvSpPr txBox="1">
            <a:spLocks/>
          </p:cNvSpPr>
          <p:nvPr/>
        </p:nvSpPr>
        <p:spPr>
          <a:xfrm>
            <a:off x="5147556" y="6541762"/>
            <a:ext cx="3996444" cy="2716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dirty="0"/>
              <a:t>H. Peters-Sengers &amp; S.P. Berger et al. (2017, JASN)</a:t>
            </a:r>
          </a:p>
        </p:txBody>
      </p:sp>
    </p:spTree>
    <p:extLst>
      <p:ext uri="{BB962C8B-B14F-4D97-AF65-F5344CB8AC3E}">
        <p14:creationId xmlns:p14="http://schemas.microsoft.com/office/powerpoint/2010/main" val="2653188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stretch>
            <a:fillRect/>
          </a:stretch>
        </p:blipFill>
        <p:spPr>
          <a:xfrm>
            <a:off x="8388427" y="6460947"/>
            <a:ext cx="580145" cy="317439"/>
          </a:xfrm>
          <a:prstGeom prst="rect">
            <a:avLst/>
          </a:prstGeom>
        </p:spPr>
      </p:pic>
      <p:grpSp>
        <p:nvGrpSpPr>
          <p:cNvPr id="3" name="Group 2"/>
          <p:cNvGrpSpPr/>
          <p:nvPr/>
        </p:nvGrpSpPr>
        <p:grpSpPr>
          <a:xfrm>
            <a:off x="1115616" y="1340768"/>
            <a:ext cx="7010144" cy="4789526"/>
            <a:chOff x="1043610" y="764704"/>
            <a:chExt cx="8100390" cy="5534412"/>
          </a:xfrm>
        </p:grpSpPr>
        <p:sp>
          <p:nvSpPr>
            <p:cNvPr id="26" name="Titel 1"/>
            <p:cNvSpPr txBox="1">
              <a:spLocks/>
            </p:cNvSpPr>
            <p:nvPr/>
          </p:nvSpPr>
          <p:spPr>
            <a:xfrm>
              <a:off x="1043610" y="2780928"/>
              <a:ext cx="3983647" cy="259228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891" indent="-342891" algn="l">
                <a:lnSpc>
                  <a:spcPts val="3200"/>
                </a:lnSpc>
                <a:buFont typeface="Arial" charset="0"/>
                <a:buChar char="•"/>
              </a:pPr>
              <a:endParaRPr lang="en-US" sz="2200" i="1" dirty="0">
                <a:solidFill>
                  <a:schemeClr val="tx1">
                    <a:lumMod val="75000"/>
                    <a:lumOff val="25000"/>
                  </a:schemeClr>
                </a:solidFill>
                <a:ea typeface="Georgia" charset="0"/>
                <a:cs typeface="Georgia" charset="0"/>
              </a:endParaRPr>
            </a:p>
          </p:txBody>
        </p:sp>
        <p:sp>
          <p:nvSpPr>
            <p:cNvPr id="27" name="Titel 1"/>
            <p:cNvSpPr txBox="1">
              <a:spLocks/>
            </p:cNvSpPr>
            <p:nvPr/>
          </p:nvSpPr>
          <p:spPr>
            <a:xfrm>
              <a:off x="5076056" y="2696900"/>
              <a:ext cx="4067944" cy="259228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891" indent="-342891" algn="l">
                <a:lnSpc>
                  <a:spcPts val="3200"/>
                </a:lnSpc>
                <a:buFont typeface="Arial" charset="0"/>
                <a:buChar char="•"/>
              </a:pPr>
              <a:endParaRPr lang="en-US" sz="2200" i="1" dirty="0">
                <a:solidFill>
                  <a:schemeClr val="tx1">
                    <a:lumMod val="75000"/>
                    <a:lumOff val="25000"/>
                  </a:schemeClr>
                </a:solidFill>
                <a:ea typeface="Georgia" charset="0"/>
                <a:cs typeface="Georgia" charset="0"/>
              </a:endParaRPr>
            </a:p>
          </p:txBody>
        </p:sp>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44762"/>
            <a:stretch/>
          </p:blipFill>
          <p:spPr bwMode="auto">
            <a:xfrm>
              <a:off x="1259632" y="764704"/>
              <a:ext cx="6360104" cy="48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2690" t="72726" r="46290" b="2833"/>
            <a:stretch/>
          </p:blipFill>
          <p:spPr bwMode="auto">
            <a:xfrm>
              <a:off x="1979712" y="4797155"/>
              <a:ext cx="5731624" cy="150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Rectangle 12"/>
          <p:cNvSpPr/>
          <p:nvPr/>
        </p:nvSpPr>
        <p:spPr>
          <a:xfrm>
            <a:off x="323528" y="332766"/>
            <a:ext cx="8820472" cy="769441"/>
          </a:xfrm>
          <a:prstGeom prst="rect">
            <a:avLst/>
          </a:prstGeom>
        </p:spPr>
        <p:txBody>
          <a:bodyPr wrap="square">
            <a:spAutoFit/>
          </a:bodyPr>
          <a:lstStyle/>
          <a:p>
            <a:pPr algn="ctr">
              <a:defRPr sz="2160" b="0" i="0" u="none" strike="noStrike" kern="1200" baseline="0">
                <a:solidFill>
                  <a:prstClr val="black"/>
                </a:solidFill>
                <a:latin typeface="+mn-lt"/>
                <a:ea typeface="+mn-ea"/>
                <a:cs typeface="+mn-cs"/>
              </a:defRPr>
            </a:pPr>
            <a:r>
              <a:rPr lang="en-GB" sz="4400" dirty="0" err="1">
                <a:cs typeface="Microsoft Sans Serif" panose="020B0604020202020204" pitchFamily="34" charset="0"/>
              </a:rPr>
              <a:t>Koude</a:t>
            </a:r>
            <a:r>
              <a:rPr lang="en-GB" sz="4400" dirty="0">
                <a:cs typeface="Microsoft Sans Serif" panose="020B0604020202020204" pitchFamily="34" charset="0"/>
              </a:rPr>
              <a:t> </a:t>
            </a:r>
            <a:r>
              <a:rPr lang="en-GB" sz="4400" dirty="0" err="1">
                <a:cs typeface="Microsoft Sans Serif" panose="020B0604020202020204" pitchFamily="34" charset="0"/>
              </a:rPr>
              <a:t>Ischemietijd</a:t>
            </a:r>
            <a:r>
              <a:rPr lang="en-GB" sz="4400" dirty="0">
                <a:cs typeface="Microsoft Sans Serif" panose="020B0604020202020204" pitchFamily="34" charset="0"/>
              </a:rPr>
              <a:t> </a:t>
            </a:r>
          </a:p>
        </p:txBody>
      </p:sp>
      <p:sp>
        <p:nvSpPr>
          <p:cNvPr id="9" name="Titel 1"/>
          <p:cNvSpPr txBox="1">
            <a:spLocks/>
          </p:cNvSpPr>
          <p:nvPr/>
        </p:nvSpPr>
        <p:spPr>
          <a:xfrm>
            <a:off x="5147556" y="6541762"/>
            <a:ext cx="3996444" cy="2716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dirty="0"/>
              <a:t>H. Peters-Sengers &amp; S.P. Berger et al. (2017, JASN)</a:t>
            </a:r>
          </a:p>
        </p:txBody>
      </p:sp>
    </p:spTree>
    <p:extLst>
      <p:ext uri="{BB962C8B-B14F-4D97-AF65-F5344CB8AC3E}">
        <p14:creationId xmlns:p14="http://schemas.microsoft.com/office/powerpoint/2010/main" val="2917435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09067"/>
            <a:ext cx="6558952" cy="399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el 1"/>
          <p:cNvSpPr txBox="1">
            <a:spLocks/>
          </p:cNvSpPr>
          <p:nvPr/>
        </p:nvSpPr>
        <p:spPr>
          <a:xfrm>
            <a:off x="7092280" y="908720"/>
            <a:ext cx="2051720" cy="55341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solidFill>
                  <a:srgbClr val="8C2242"/>
                </a:solidFill>
                <a:ea typeface="Georgia" charset="0"/>
                <a:cs typeface="Georgia" charset="0"/>
              </a:rPr>
              <a:t>Adjusted for</a:t>
            </a:r>
            <a:endParaRPr lang="en-US" sz="1800" dirty="0"/>
          </a:p>
          <a:p>
            <a:pPr algn="l"/>
            <a:r>
              <a:rPr lang="en-US" sz="1800" dirty="0"/>
              <a:t>Gender (donor and Recipient) </a:t>
            </a:r>
          </a:p>
          <a:p>
            <a:pPr algn="l"/>
            <a:r>
              <a:rPr lang="en-US" sz="1800" dirty="0"/>
              <a:t>Donor </a:t>
            </a:r>
            <a:r>
              <a:rPr lang="en-US" sz="1800" dirty="0" err="1"/>
              <a:t>eGFR</a:t>
            </a:r>
            <a:endParaRPr lang="en-US" sz="1800" dirty="0"/>
          </a:p>
          <a:p>
            <a:pPr algn="l"/>
            <a:r>
              <a:rPr lang="en-US" sz="1800" dirty="0"/>
              <a:t>Donor smoking Cold ischemia time HLA-A mismatch HLA-B mismatch HLA-</a:t>
            </a:r>
            <a:r>
              <a:rPr lang="en-US" sz="1800" dirty="0" err="1"/>
              <a:t>Dr</a:t>
            </a:r>
            <a:r>
              <a:rPr lang="en-US" sz="1800" dirty="0"/>
              <a:t> mismatch Cause of ESRD</a:t>
            </a:r>
          </a:p>
          <a:p>
            <a:pPr algn="l"/>
            <a:r>
              <a:rPr lang="en-US" sz="1800" dirty="0"/>
              <a:t>Dialysis vintage</a:t>
            </a:r>
          </a:p>
        </p:txBody>
      </p:sp>
      <p:pic>
        <p:nvPicPr>
          <p:cNvPr id="1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690" t="72726" r="46290" b="2833"/>
          <a:stretch/>
        </p:blipFill>
        <p:spPr bwMode="auto">
          <a:xfrm>
            <a:off x="899592" y="4899299"/>
            <a:ext cx="5616624" cy="14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29"/>
          <p:cNvSpPr/>
          <p:nvPr/>
        </p:nvSpPr>
        <p:spPr>
          <a:xfrm>
            <a:off x="0" y="1214213"/>
            <a:ext cx="9144000" cy="45719"/>
          </a:xfrm>
          <a:prstGeom prst="rect">
            <a:avLst/>
          </a:prstGeom>
          <a:gradFill>
            <a:gsLst>
              <a:gs pos="2000">
                <a:schemeClr val="bg1"/>
              </a:gs>
              <a:gs pos="56000">
                <a:srgbClr val="A92A50"/>
              </a:gs>
              <a:gs pos="100000">
                <a:srgbClr val="8C224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latin typeface="Calibri" charset="0"/>
              <a:ea typeface="Calibri" charset="0"/>
              <a:cs typeface="Calibri" charset="0"/>
            </a:endParaRPr>
          </a:p>
        </p:txBody>
      </p:sp>
      <p:sp>
        <p:nvSpPr>
          <p:cNvPr id="16" name="Rectangle 15"/>
          <p:cNvSpPr/>
          <p:nvPr/>
        </p:nvSpPr>
        <p:spPr>
          <a:xfrm>
            <a:off x="2160240" y="332766"/>
            <a:ext cx="8820472" cy="707886"/>
          </a:xfrm>
          <a:prstGeom prst="rect">
            <a:avLst/>
          </a:prstGeom>
        </p:spPr>
        <p:txBody>
          <a:bodyPr wrap="square">
            <a:spAutoFit/>
          </a:bodyPr>
          <a:lstStyle/>
          <a:p>
            <a:pPr>
              <a:defRPr sz="2160" b="0" i="0" u="none" strike="noStrike" kern="1200" baseline="0">
                <a:solidFill>
                  <a:prstClr val="black"/>
                </a:solidFill>
                <a:latin typeface="+mn-lt"/>
                <a:ea typeface="+mn-ea"/>
                <a:cs typeface="+mn-cs"/>
              </a:defRPr>
            </a:pPr>
            <a:r>
              <a:rPr lang="en-GB" sz="4000" dirty="0">
                <a:cs typeface="Microsoft Sans Serif" panose="020B0604020202020204" pitchFamily="34" charset="0"/>
              </a:rPr>
              <a:t>5-jaar </a:t>
            </a:r>
            <a:r>
              <a:rPr lang="en-GB" sz="4000" dirty="0" err="1">
                <a:cs typeface="Microsoft Sans Serif" panose="020B0604020202020204" pitchFamily="34" charset="0"/>
              </a:rPr>
              <a:t>Overleving</a:t>
            </a:r>
            <a:endParaRPr lang="en-GB" sz="4000" dirty="0">
              <a:cs typeface="Microsoft Sans Serif" panose="020B0604020202020204" pitchFamily="34" charset="0"/>
            </a:endParaRPr>
          </a:p>
        </p:txBody>
      </p:sp>
      <p:sp>
        <p:nvSpPr>
          <p:cNvPr id="7" name="Titel 1"/>
          <p:cNvSpPr txBox="1">
            <a:spLocks/>
          </p:cNvSpPr>
          <p:nvPr/>
        </p:nvSpPr>
        <p:spPr>
          <a:xfrm>
            <a:off x="5147556" y="6541762"/>
            <a:ext cx="3996444" cy="2716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dirty="0"/>
              <a:t>H. Peters-Sengers &amp; S.P. Berger et al. (2017, JASN)</a:t>
            </a:r>
          </a:p>
        </p:txBody>
      </p:sp>
    </p:spTree>
    <p:extLst>
      <p:ext uri="{BB962C8B-B14F-4D97-AF65-F5344CB8AC3E}">
        <p14:creationId xmlns:p14="http://schemas.microsoft.com/office/powerpoint/2010/main" val="328360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nl-NL" altLang="nl-NL" sz="4800" dirty="0">
                <a:latin typeface="Arial" pitchFamily="34" charset="0"/>
                <a:ea typeface="ＭＳ Ｐゴシック" pitchFamily="34" charset="-128"/>
              </a:rPr>
              <a:t>Accepteren?</a:t>
            </a:r>
          </a:p>
        </p:txBody>
      </p:sp>
      <p:sp>
        <p:nvSpPr>
          <p:cNvPr id="5" name="Rectangle 3"/>
          <p:cNvSpPr txBox="1">
            <a:spLocks noChangeArrowheads="1"/>
          </p:cNvSpPr>
          <p:nvPr/>
        </p:nvSpPr>
        <p:spPr bwMode="auto">
          <a:xfrm>
            <a:off x="503238" y="1143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1463" indent="-271463" eaLnBrk="0" hangingPunct="0">
              <a:spcBef>
                <a:spcPct val="20000"/>
              </a:spcBef>
              <a:spcAft>
                <a:spcPct val="10000"/>
              </a:spcAft>
              <a:buFont typeface="Arial" pitchFamily="34" charset="0"/>
              <a:buChar char="•"/>
              <a:defRPr sz="2400">
                <a:solidFill>
                  <a:schemeClr val="tx1"/>
                </a:solidFill>
                <a:latin typeface="Arial" pitchFamily="34" charset="0"/>
                <a:ea typeface="ＭＳ Ｐゴシック" pitchFamily="34" charset="-128"/>
              </a:defRPr>
            </a:lvl1pPr>
            <a:lvl2pPr marL="742950" indent="-285750" eaLnBrk="0" hangingPunct="0">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buFont typeface="Arial" pitchFamily="34" charset="0"/>
              <a:buChar char="-"/>
              <a:defRPr>
                <a:solidFill>
                  <a:schemeClr val="tx1"/>
                </a:solidFill>
                <a:latin typeface="Arial" pitchFamily="34" charset="0"/>
                <a:ea typeface="ＭＳ Ｐゴシック" pitchFamily="34" charset="-128"/>
              </a:defRPr>
            </a:lvl3pPr>
            <a:lvl4pPr marL="1600200" indent="-228600" eaLnBrk="0" hangingPunct="0">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buFont typeface="Arial" pitchFamily="34" charset="0"/>
              <a:buChar char="-"/>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buFont typeface="Arial" pitchFamily="34" charset="0"/>
              <a:buChar char="-"/>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buFont typeface="Arial" pitchFamily="34" charset="0"/>
              <a:buChar char="-"/>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buFont typeface="Arial" pitchFamily="34" charset="0"/>
              <a:buChar char="-"/>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buFont typeface="Arial" pitchFamily="34" charset="0"/>
              <a:buChar char="-"/>
              <a:defRPr>
                <a:solidFill>
                  <a:schemeClr val="tx1"/>
                </a:solidFill>
                <a:latin typeface="Arial" pitchFamily="34" charset="0"/>
                <a:ea typeface="ＭＳ Ｐゴシック" pitchFamily="34" charset="-128"/>
              </a:defRPr>
            </a:lvl9pPr>
          </a:lstStyle>
          <a:p>
            <a:pPr eaLnBrk="1" hangingPunct="1">
              <a:buFontTx/>
              <a:buNone/>
            </a:pPr>
            <a:endParaRPr lang="nl-NL" altLang="nl-NL" sz="3300" b="1" dirty="0"/>
          </a:p>
          <a:p>
            <a:pPr eaLnBrk="1" hangingPunct="1">
              <a:buFontTx/>
              <a:buNone/>
            </a:pPr>
            <a:endParaRPr lang="nl-NL" altLang="nl-NL" sz="3300" b="1" dirty="0"/>
          </a:p>
          <a:p>
            <a:pPr eaLnBrk="1" hangingPunct="1">
              <a:buFontTx/>
              <a:buNone/>
            </a:pPr>
            <a:r>
              <a:rPr lang="nl-NL" altLang="nl-NL" sz="3300" b="1" dirty="0"/>
              <a:t>	1. No</a:t>
            </a:r>
          </a:p>
          <a:p>
            <a:pPr eaLnBrk="1" hangingPunct="1">
              <a:buFontTx/>
              <a:buNone/>
            </a:pPr>
            <a:endParaRPr lang="nl-NL" altLang="nl-NL" sz="3300" b="1" dirty="0"/>
          </a:p>
          <a:p>
            <a:pPr eaLnBrk="1" hangingPunct="1">
              <a:buFontTx/>
              <a:buNone/>
            </a:pPr>
            <a:endParaRPr lang="nl-NL" altLang="nl-NL" sz="3300" b="1" dirty="0"/>
          </a:p>
          <a:p>
            <a:pPr eaLnBrk="1" hangingPunct="1">
              <a:buFontTx/>
              <a:buNone/>
            </a:pPr>
            <a:r>
              <a:rPr lang="nl-NL" altLang="nl-NL" sz="3300" b="1" dirty="0"/>
              <a:t>	2. Yes</a:t>
            </a:r>
          </a:p>
        </p:txBody>
      </p:sp>
      <p:pic>
        <p:nvPicPr>
          <p:cNvPr id="6" name="Afbeelding 3" descr="en-coloring-pictures-pages-photo-index-finger-p1349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44675"/>
            <a:ext cx="17208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descr="v-sig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287838"/>
            <a:ext cx="3063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5354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2"/>
          <p:cNvSpPr>
            <a:spLocks noGrp="1"/>
          </p:cNvSpPr>
          <p:nvPr>
            <p:ph idx="1"/>
          </p:nvPr>
        </p:nvSpPr>
        <p:spPr>
          <a:xfrm>
            <a:off x="457200" y="1600204"/>
            <a:ext cx="8229600" cy="4525963"/>
          </a:xfrm>
        </p:spPr>
        <p:txBody>
          <a:bodyPr/>
          <a:lstStyle/>
          <a:p>
            <a:endParaRPr lang="en-US" dirty="0"/>
          </a:p>
        </p:txBody>
      </p:sp>
      <p:grpSp>
        <p:nvGrpSpPr>
          <p:cNvPr id="2" name="Groep 1"/>
          <p:cNvGrpSpPr/>
          <p:nvPr/>
        </p:nvGrpSpPr>
        <p:grpSpPr>
          <a:xfrm>
            <a:off x="899592" y="1196752"/>
            <a:ext cx="7452320" cy="5661248"/>
            <a:chOff x="251520" y="0"/>
            <a:chExt cx="8892480" cy="6858000"/>
          </a:xfrm>
        </p:grpSpPr>
        <p:pic>
          <p:nvPicPr>
            <p:cNvPr id="14" name="Picture 1"/>
            <p:cNvPicPr/>
            <p:nvPr/>
          </p:nvPicPr>
          <p:blipFill>
            <a:blip r:embed="rId2" cstate="print"/>
            <a:srcRect/>
            <a:stretch>
              <a:fillRect/>
            </a:stretch>
          </p:blipFill>
          <p:spPr bwMode="auto">
            <a:xfrm>
              <a:off x="251520" y="0"/>
              <a:ext cx="8892480" cy="6858000"/>
            </a:xfrm>
            <a:prstGeom prst="rect">
              <a:avLst/>
            </a:prstGeom>
            <a:noFill/>
            <a:ln w="9525">
              <a:noFill/>
              <a:miter lim="800000"/>
              <a:headEnd/>
              <a:tailEnd/>
            </a:ln>
          </p:spPr>
        </p:pic>
        <p:cxnSp>
          <p:nvCxnSpPr>
            <p:cNvPr id="16" name="Rechte verbindingslijn 5"/>
            <p:cNvCxnSpPr/>
            <p:nvPr/>
          </p:nvCxnSpPr>
          <p:spPr>
            <a:xfrm>
              <a:off x="2555776" y="1303482"/>
              <a:ext cx="0" cy="471780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6"/>
            <p:cNvCxnSpPr/>
            <p:nvPr/>
          </p:nvCxnSpPr>
          <p:spPr>
            <a:xfrm>
              <a:off x="4427984" y="3840901"/>
              <a:ext cx="0" cy="21803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9"/>
            <p:cNvCxnSpPr/>
            <p:nvPr/>
          </p:nvCxnSpPr>
          <p:spPr>
            <a:xfrm flipH="1" flipV="1">
              <a:off x="1115616" y="1298478"/>
              <a:ext cx="1440160" cy="50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2"/>
            <p:cNvCxnSpPr/>
            <p:nvPr/>
          </p:nvCxnSpPr>
          <p:spPr>
            <a:xfrm flipH="1">
              <a:off x="1115616" y="3835515"/>
              <a:ext cx="33123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0" name="Tekstvak 14"/>
          <p:cNvSpPr txBox="1"/>
          <p:nvPr/>
        </p:nvSpPr>
        <p:spPr>
          <a:xfrm>
            <a:off x="1619672" y="3019018"/>
            <a:ext cx="1355012" cy="553998"/>
          </a:xfrm>
          <a:prstGeom prst="rect">
            <a:avLst/>
          </a:prstGeom>
          <a:noFill/>
        </p:spPr>
        <p:txBody>
          <a:bodyPr wrap="square" rtlCol="0">
            <a:spAutoFit/>
          </a:bodyPr>
          <a:lstStyle/>
          <a:p>
            <a:r>
              <a:rPr lang="en-US" sz="3000" dirty="0">
                <a:latin typeface="Microsoft Sans Serif" panose="020B0604020202020204" pitchFamily="34" charset="0"/>
                <a:cs typeface="Microsoft Sans Serif" panose="020B0604020202020204" pitchFamily="34" charset="0"/>
              </a:rPr>
              <a:t>&gt; 50%</a:t>
            </a:r>
          </a:p>
        </p:txBody>
      </p:sp>
      <p:sp>
        <p:nvSpPr>
          <p:cNvPr id="13" name="Rechthoek 29"/>
          <p:cNvSpPr/>
          <p:nvPr/>
        </p:nvSpPr>
        <p:spPr>
          <a:xfrm>
            <a:off x="0" y="1214213"/>
            <a:ext cx="9144000" cy="45719"/>
          </a:xfrm>
          <a:prstGeom prst="rect">
            <a:avLst/>
          </a:prstGeom>
          <a:gradFill>
            <a:gsLst>
              <a:gs pos="2000">
                <a:schemeClr val="bg1"/>
              </a:gs>
              <a:gs pos="56000">
                <a:srgbClr val="A92A50"/>
              </a:gs>
              <a:gs pos="100000">
                <a:srgbClr val="8C224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latin typeface="Calibri" charset="0"/>
              <a:ea typeface="Calibri" charset="0"/>
              <a:cs typeface="Calibri" charset="0"/>
            </a:endParaRPr>
          </a:p>
        </p:txBody>
      </p:sp>
      <p:sp>
        <p:nvSpPr>
          <p:cNvPr id="15" name="Rectangle 15"/>
          <p:cNvSpPr/>
          <p:nvPr/>
        </p:nvSpPr>
        <p:spPr>
          <a:xfrm>
            <a:off x="288032" y="260648"/>
            <a:ext cx="8820472" cy="707886"/>
          </a:xfrm>
          <a:prstGeom prst="rect">
            <a:avLst/>
          </a:prstGeom>
        </p:spPr>
        <p:txBody>
          <a:bodyPr wrap="square">
            <a:spAutoFit/>
          </a:bodyPr>
          <a:lstStyle/>
          <a:p>
            <a:pPr>
              <a:defRPr sz="2160" b="0" i="0" u="none" strike="noStrike" kern="1200" baseline="0">
                <a:solidFill>
                  <a:prstClr val="black"/>
                </a:solidFill>
                <a:latin typeface="+mn-lt"/>
                <a:ea typeface="+mn-ea"/>
                <a:cs typeface="+mn-cs"/>
              </a:defRPr>
            </a:pPr>
            <a:r>
              <a:rPr lang="en-GB" sz="4000" dirty="0" err="1">
                <a:cs typeface="Microsoft Sans Serif" panose="020B0604020202020204" pitchFamily="34" charset="0"/>
              </a:rPr>
              <a:t>Actieve</a:t>
            </a:r>
            <a:r>
              <a:rPr lang="en-GB" sz="4000" dirty="0">
                <a:cs typeface="Microsoft Sans Serif" panose="020B0604020202020204" pitchFamily="34" charset="0"/>
              </a:rPr>
              <a:t> </a:t>
            </a:r>
            <a:r>
              <a:rPr lang="en-GB" sz="4000" dirty="0" err="1">
                <a:cs typeface="Microsoft Sans Serif" panose="020B0604020202020204" pitchFamily="34" charset="0"/>
              </a:rPr>
              <a:t>wachtlijst</a:t>
            </a:r>
            <a:r>
              <a:rPr lang="en-GB" sz="4000" dirty="0">
                <a:cs typeface="Microsoft Sans Serif" panose="020B0604020202020204" pitchFamily="34" charset="0"/>
              </a:rPr>
              <a:t> 65+ dialyse</a:t>
            </a:r>
          </a:p>
        </p:txBody>
      </p:sp>
      <p:sp>
        <p:nvSpPr>
          <p:cNvPr id="21" name="Titel 1"/>
          <p:cNvSpPr txBox="1">
            <a:spLocks/>
          </p:cNvSpPr>
          <p:nvPr/>
        </p:nvSpPr>
        <p:spPr>
          <a:xfrm>
            <a:off x="5147556" y="6613770"/>
            <a:ext cx="3996444" cy="2716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dirty="0"/>
              <a:t>H. Peters-Sengers &amp; S.P. Berger et al. (2017, JASN)</a:t>
            </a:r>
          </a:p>
        </p:txBody>
      </p:sp>
    </p:spTree>
    <p:extLst>
      <p:ext uri="{BB962C8B-B14F-4D97-AF65-F5344CB8AC3E}">
        <p14:creationId xmlns:p14="http://schemas.microsoft.com/office/powerpoint/2010/main" val="44736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eaLnBrk="1" hangingPunct="1"/>
            <a:r>
              <a:rPr lang="nl-NL" altLang="en-US" dirty="0">
                <a:ea typeface="ＭＳ Ｐゴシック" charset="-128"/>
              </a:rPr>
              <a:t>Dialyse </a:t>
            </a:r>
            <a:r>
              <a:rPr lang="nl-NL" altLang="en-US" dirty="0" err="1">
                <a:ea typeface="ＭＳ Ｐゴシック" charset="-128"/>
              </a:rPr>
              <a:t>vs</a:t>
            </a:r>
            <a:r>
              <a:rPr lang="nl-NL" altLang="en-US" dirty="0">
                <a:ea typeface="ＭＳ Ｐゴシック" charset="-128"/>
              </a:rPr>
              <a:t> Transplantatie?</a:t>
            </a:r>
          </a:p>
        </p:txBody>
      </p:sp>
      <p:sp>
        <p:nvSpPr>
          <p:cNvPr id="3075" name="Tijdelijke aanduiding voor inhoud 3"/>
          <p:cNvSpPr>
            <a:spLocks noGrp="1"/>
          </p:cNvSpPr>
          <p:nvPr>
            <p:ph sz="half" idx="1"/>
          </p:nvPr>
        </p:nvSpPr>
        <p:spPr/>
        <p:txBody>
          <a:bodyPr/>
          <a:lstStyle/>
          <a:p>
            <a:pPr eaLnBrk="1" hangingPunct="1"/>
            <a:r>
              <a:rPr lang="nl-NL" altLang="en-US" dirty="0">
                <a:ea typeface="ＭＳ Ｐゴシック" charset="-128"/>
              </a:rPr>
              <a:t>Dialyse (kunstnier)</a:t>
            </a:r>
          </a:p>
          <a:p>
            <a:pPr eaLnBrk="1" hangingPunct="1"/>
            <a:r>
              <a:rPr lang="nl-NL" altLang="en-US" dirty="0">
                <a:ea typeface="ＭＳ Ｐゴシック" charset="-128"/>
              </a:rPr>
              <a:t>80 000 € / jaar</a:t>
            </a:r>
          </a:p>
        </p:txBody>
      </p:sp>
      <p:sp>
        <p:nvSpPr>
          <p:cNvPr id="3076" name="Tijdelijke aanduiding voor inhoud 4"/>
          <p:cNvSpPr>
            <a:spLocks noGrp="1"/>
          </p:cNvSpPr>
          <p:nvPr>
            <p:ph sz="half" idx="2"/>
          </p:nvPr>
        </p:nvSpPr>
        <p:spPr/>
        <p:txBody>
          <a:bodyPr/>
          <a:lstStyle/>
          <a:p>
            <a:pPr eaLnBrk="1" hangingPunct="1"/>
            <a:r>
              <a:rPr lang="nl-NL" altLang="en-US" dirty="0">
                <a:ea typeface="ＭＳ Ｐゴシック" charset="-128"/>
              </a:rPr>
              <a:t>Niertransplantatie</a:t>
            </a:r>
          </a:p>
          <a:p>
            <a:pPr eaLnBrk="1" hangingPunct="1"/>
            <a:r>
              <a:rPr lang="nl-NL" altLang="en-US" dirty="0">
                <a:ea typeface="ＭＳ Ｐゴシック" charset="-128"/>
              </a:rPr>
              <a:t>80 000 €  in 1</a:t>
            </a:r>
            <a:r>
              <a:rPr lang="nl-NL" altLang="en-US" baseline="30000" dirty="0">
                <a:ea typeface="ＭＳ Ｐゴシック" charset="-128"/>
              </a:rPr>
              <a:t>e</a:t>
            </a:r>
            <a:r>
              <a:rPr lang="nl-NL" altLang="en-US" dirty="0">
                <a:ea typeface="ＭＳ Ｐゴシック" charset="-128"/>
              </a:rPr>
              <a:t> jaar</a:t>
            </a:r>
          </a:p>
          <a:p>
            <a:pPr eaLnBrk="1" hangingPunct="1"/>
            <a:r>
              <a:rPr lang="nl-NL" altLang="en-US" dirty="0">
                <a:ea typeface="ＭＳ Ｐゴシック" charset="-128"/>
              </a:rPr>
              <a:t>16 000 € in volgende jaren</a:t>
            </a:r>
          </a:p>
          <a:p>
            <a:pPr eaLnBrk="1" hangingPunct="1"/>
            <a:r>
              <a:rPr lang="nl-NL" altLang="en-US" dirty="0">
                <a:ea typeface="ＭＳ Ｐゴシック" charset="-128"/>
              </a:rPr>
              <a:t>Goede levenskwaliteit</a:t>
            </a:r>
          </a:p>
        </p:txBody>
      </p:sp>
      <p:pic>
        <p:nvPicPr>
          <p:cNvPr id="3077" name="Afbeelding 5" descr="Hemodialysis VAH Hospital Bronx NY 3-31-19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70028"/>
            <a:ext cx="3657600" cy="268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Afbeelding 6" descr="transplant-patien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4170028"/>
            <a:ext cx="2331735" cy="268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niernieuws.nl/images/header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271" y="35331"/>
            <a:ext cx="1961473" cy="40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080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Conclusies Oud-voor-Oud</a:t>
            </a:r>
          </a:p>
        </p:txBody>
      </p:sp>
      <p:sp>
        <p:nvSpPr>
          <p:cNvPr id="3" name="Tijdelijke aanduiding voor inhoud 2"/>
          <p:cNvSpPr>
            <a:spLocks noGrp="1"/>
          </p:cNvSpPr>
          <p:nvPr>
            <p:ph idx="1"/>
          </p:nvPr>
        </p:nvSpPr>
        <p:spPr/>
        <p:txBody>
          <a:bodyPr>
            <a:normAutofit/>
          </a:bodyPr>
          <a:lstStyle/>
          <a:p>
            <a:r>
              <a:rPr lang="en-US" sz="2600" dirty="0" err="1"/>
              <a:t>Wachttijd</a:t>
            </a:r>
            <a:r>
              <a:rPr lang="en-US" sz="2600" dirty="0"/>
              <a:t> </a:t>
            </a:r>
            <a:r>
              <a:rPr lang="en-US" sz="2600" dirty="0" err="1"/>
              <a:t>omlaag</a:t>
            </a:r>
            <a:endParaRPr lang="en-US" sz="2600" dirty="0"/>
          </a:p>
          <a:p>
            <a:pPr lvl="1"/>
            <a:r>
              <a:rPr lang="en-US" sz="2600" dirty="0" err="1"/>
              <a:t>Ook</a:t>
            </a:r>
            <a:r>
              <a:rPr lang="en-US" sz="2600" dirty="0"/>
              <a:t> voor </a:t>
            </a:r>
            <a:r>
              <a:rPr lang="en-US" sz="2600" dirty="0" err="1"/>
              <a:t>oudere</a:t>
            </a:r>
            <a:r>
              <a:rPr lang="en-US" sz="2600" dirty="0"/>
              <a:t> </a:t>
            </a:r>
            <a:r>
              <a:rPr lang="en-US" sz="2600" dirty="0" err="1"/>
              <a:t>ontvangers</a:t>
            </a:r>
            <a:r>
              <a:rPr lang="en-US" sz="2600" dirty="0"/>
              <a:t> van </a:t>
            </a:r>
            <a:r>
              <a:rPr lang="en-US" sz="2600" dirty="0" err="1"/>
              <a:t>jonge</a:t>
            </a:r>
            <a:r>
              <a:rPr lang="en-US" sz="2600" dirty="0"/>
              <a:t> donor </a:t>
            </a:r>
            <a:r>
              <a:rPr lang="en-US" sz="2600" dirty="0" err="1"/>
              <a:t>nieren</a:t>
            </a:r>
            <a:endParaRPr lang="en-US" sz="2600" dirty="0"/>
          </a:p>
          <a:p>
            <a:r>
              <a:rPr lang="en-US" sz="2600" dirty="0" err="1"/>
              <a:t>Betere</a:t>
            </a:r>
            <a:r>
              <a:rPr lang="en-US" sz="2600" dirty="0"/>
              <a:t> matching van </a:t>
            </a:r>
            <a:r>
              <a:rPr lang="en-US" sz="2600" dirty="0" err="1"/>
              <a:t>levensverwachting</a:t>
            </a:r>
            <a:endParaRPr lang="en-US" sz="2600" dirty="0"/>
          </a:p>
          <a:p>
            <a:r>
              <a:rPr lang="en-US" sz="2600" dirty="0" err="1"/>
              <a:t>Koude</a:t>
            </a:r>
            <a:r>
              <a:rPr lang="en-US" sz="2600" dirty="0"/>
              <a:t> </a:t>
            </a:r>
            <a:r>
              <a:rPr lang="en-US" sz="2600" dirty="0" err="1"/>
              <a:t>ischemietijd</a:t>
            </a:r>
            <a:r>
              <a:rPr lang="en-US" sz="2600" dirty="0"/>
              <a:t> is </a:t>
            </a:r>
            <a:r>
              <a:rPr lang="en-US" sz="2600" dirty="0" err="1"/>
              <a:t>omlaag</a:t>
            </a:r>
            <a:r>
              <a:rPr lang="en-US" sz="2600" dirty="0"/>
              <a:t> </a:t>
            </a:r>
            <a:r>
              <a:rPr lang="en-US" sz="2600" dirty="0" err="1"/>
              <a:t>gegaan</a:t>
            </a:r>
            <a:r>
              <a:rPr lang="en-US" sz="2600" dirty="0"/>
              <a:t> </a:t>
            </a:r>
          </a:p>
          <a:p>
            <a:pPr lvl="1"/>
            <a:r>
              <a:rPr lang="en-US" sz="2600" dirty="0" err="1"/>
              <a:t>Niet</a:t>
            </a:r>
            <a:r>
              <a:rPr lang="en-US" sz="2600" dirty="0"/>
              <a:t> </a:t>
            </a:r>
            <a:r>
              <a:rPr lang="en-US" sz="2600" dirty="0" err="1"/>
              <a:t>bij</a:t>
            </a:r>
            <a:r>
              <a:rPr lang="en-US" sz="2600" dirty="0"/>
              <a:t> DCD</a:t>
            </a:r>
          </a:p>
          <a:p>
            <a:r>
              <a:rPr lang="en-US" sz="2600" dirty="0"/>
              <a:t>Oud-voor-Oud DCD </a:t>
            </a:r>
            <a:r>
              <a:rPr lang="en-US" sz="2600" dirty="0" err="1"/>
              <a:t>meer</a:t>
            </a:r>
            <a:r>
              <a:rPr lang="en-US" sz="2600" dirty="0"/>
              <a:t> </a:t>
            </a:r>
            <a:r>
              <a:rPr lang="en-US" sz="2600" dirty="0" err="1"/>
              <a:t>falen</a:t>
            </a:r>
            <a:r>
              <a:rPr lang="en-US" sz="2600" dirty="0"/>
              <a:t>, </a:t>
            </a:r>
            <a:r>
              <a:rPr lang="en-US" sz="2600" dirty="0" err="1"/>
              <a:t>lagere</a:t>
            </a:r>
            <a:r>
              <a:rPr lang="en-US" sz="2600" dirty="0"/>
              <a:t> </a:t>
            </a:r>
            <a:r>
              <a:rPr lang="en-US" sz="2600" dirty="0" err="1"/>
              <a:t>nierfunctie</a:t>
            </a:r>
            <a:r>
              <a:rPr lang="en-US" sz="2600" dirty="0"/>
              <a:t> </a:t>
            </a:r>
            <a:r>
              <a:rPr lang="en-US" sz="2600" dirty="0" err="1"/>
              <a:t>dan</a:t>
            </a:r>
            <a:r>
              <a:rPr lang="en-US" sz="2600" dirty="0"/>
              <a:t> Oud-voor-Oud DBD</a:t>
            </a:r>
          </a:p>
          <a:p>
            <a:r>
              <a:rPr lang="en-US" sz="2600" dirty="0"/>
              <a:t>Oud-voor-Oud DCD </a:t>
            </a:r>
            <a:r>
              <a:rPr lang="en-US" sz="2600" dirty="0" err="1"/>
              <a:t>heeft</a:t>
            </a:r>
            <a:r>
              <a:rPr lang="en-US" sz="2600" dirty="0"/>
              <a:t> </a:t>
            </a:r>
            <a:r>
              <a:rPr lang="en-US" sz="2600" dirty="0" err="1"/>
              <a:t>evengoede</a:t>
            </a:r>
            <a:r>
              <a:rPr lang="en-US" sz="2600" dirty="0"/>
              <a:t> </a:t>
            </a:r>
            <a:r>
              <a:rPr lang="en-US" sz="2600" dirty="0" err="1"/>
              <a:t>prognose</a:t>
            </a:r>
            <a:r>
              <a:rPr lang="en-US" sz="2600" dirty="0"/>
              <a:t> op </a:t>
            </a:r>
            <a:r>
              <a:rPr lang="en-US" sz="2600" dirty="0" err="1"/>
              <a:t>overleving</a:t>
            </a:r>
            <a:r>
              <a:rPr lang="en-US" sz="2600" dirty="0"/>
              <a:t> </a:t>
            </a:r>
            <a:r>
              <a:rPr lang="en-US" sz="2600" dirty="0" err="1"/>
              <a:t>dan</a:t>
            </a:r>
            <a:r>
              <a:rPr lang="en-US" sz="2600" dirty="0"/>
              <a:t> </a:t>
            </a:r>
            <a:r>
              <a:rPr lang="en-US" sz="2600" dirty="0" err="1"/>
              <a:t>actieve</a:t>
            </a:r>
            <a:r>
              <a:rPr lang="en-US" sz="2600" dirty="0"/>
              <a:t> </a:t>
            </a:r>
            <a:r>
              <a:rPr lang="en-US" sz="2600" dirty="0" err="1"/>
              <a:t>wachtenden</a:t>
            </a:r>
            <a:r>
              <a:rPr lang="en-US" sz="2600" dirty="0"/>
              <a:t> </a:t>
            </a:r>
            <a:r>
              <a:rPr lang="en-US" sz="2600" dirty="0" err="1"/>
              <a:t>blijvend</a:t>
            </a:r>
            <a:r>
              <a:rPr lang="en-US" sz="2600" dirty="0"/>
              <a:t> op </a:t>
            </a:r>
            <a:r>
              <a:rPr lang="en-US" sz="2600" dirty="0" err="1"/>
              <a:t>dialyse</a:t>
            </a:r>
            <a:endParaRPr lang="en-US" sz="2600" dirty="0"/>
          </a:p>
          <a:p>
            <a:endParaRPr lang="en-US" sz="2600" dirty="0"/>
          </a:p>
          <a:p>
            <a:pPr marL="457200" lvl="1" indent="0">
              <a:buNone/>
            </a:pPr>
            <a:endParaRPr lang="en-US" sz="2600" dirty="0"/>
          </a:p>
          <a:p>
            <a:endParaRPr lang="nl-NL" sz="2600" dirty="0"/>
          </a:p>
        </p:txBody>
      </p:sp>
    </p:spTree>
    <p:extLst>
      <p:ext uri="{BB962C8B-B14F-4D97-AF65-F5344CB8AC3E}">
        <p14:creationId xmlns:p14="http://schemas.microsoft.com/office/powerpoint/2010/main" val="226090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Ouderen en nier transplantatie</a:t>
            </a:r>
          </a:p>
        </p:txBody>
      </p:sp>
      <p:sp>
        <p:nvSpPr>
          <p:cNvPr id="3" name="Tijdelijke aanduiding voor inhoud 2"/>
          <p:cNvSpPr>
            <a:spLocks noGrp="1"/>
          </p:cNvSpPr>
          <p:nvPr>
            <p:ph idx="1"/>
          </p:nvPr>
        </p:nvSpPr>
        <p:spPr/>
        <p:txBody>
          <a:bodyPr/>
          <a:lstStyle/>
          <a:p>
            <a:pPr marL="514350" indent="-514350">
              <a:buAutoNum type="arabicPeriod"/>
            </a:pPr>
            <a:r>
              <a:rPr lang="nl-NL" dirty="0"/>
              <a:t>Wat is oud?</a:t>
            </a:r>
          </a:p>
          <a:p>
            <a:pPr marL="514350" indent="-514350">
              <a:buAutoNum type="arabicPeriod"/>
            </a:pPr>
            <a:r>
              <a:rPr lang="nl-NL" dirty="0"/>
              <a:t>Wat zijn behandelmogelijkheden?</a:t>
            </a:r>
          </a:p>
          <a:p>
            <a:pPr marL="514350" indent="-514350">
              <a:buAutoNum type="arabicPeriod"/>
            </a:pPr>
            <a:r>
              <a:rPr lang="nl-NL" dirty="0"/>
              <a:t>Wachtlijstproblematiek NL</a:t>
            </a:r>
          </a:p>
          <a:p>
            <a:pPr marL="514350" indent="-514350">
              <a:buAutoNum type="arabicPeriod"/>
            </a:pPr>
            <a:r>
              <a:rPr lang="nl-NL" dirty="0"/>
              <a:t>Oud-voor-Oud program</a:t>
            </a:r>
          </a:p>
          <a:p>
            <a:pPr marL="514350" indent="-514350">
              <a:buAutoNum type="arabicPeriod"/>
            </a:pPr>
            <a:r>
              <a:rPr lang="nl-NL" dirty="0"/>
              <a:t>Resultaten Oud-voor-Oud program</a:t>
            </a:r>
          </a:p>
          <a:p>
            <a:pPr marL="514350" indent="-514350">
              <a:buAutoNum type="arabicPeriod"/>
            </a:pPr>
            <a:r>
              <a:rPr lang="nl-NL" b="1" dirty="0"/>
              <a:t>Laatste update</a:t>
            </a:r>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p:txBody>
      </p:sp>
      <p:grpSp>
        <p:nvGrpSpPr>
          <p:cNvPr id="4" name="Groep 6"/>
          <p:cNvGrpSpPr/>
          <p:nvPr/>
        </p:nvGrpSpPr>
        <p:grpSpPr>
          <a:xfrm>
            <a:off x="0" y="6309320"/>
            <a:ext cx="9144000" cy="548680"/>
            <a:chOff x="0" y="6309320"/>
            <a:chExt cx="9144000" cy="548680"/>
          </a:xfrm>
        </p:grpSpPr>
        <p:sp>
          <p:nvSpPr>
            <p:cNvPr id="5" name="Rechthoek 7"/>
            <p:cNvSpPr/>
            <p:nvPr/>
          </p:nvSpPr>
          <p:spPr>
            <a:xfrm>
              <a:off x="0" y="6309320"/>
              <a:ext cx="9144000" cy="548680"/>
            </a:xfrm>
            <a:prstGeom prst="rect">
              <a:avLst/>
            </a:prstGeom>
            <a:gradFill>
              <a:gsLst>
                <a:gs pos="0">
                  <a:srgbClr val="A92A50"/>
                </a:gs>
                <a:gs pos="100000">
                  <a:srgbClr val="8C224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p>
          </p:txBody>
        </p:sp>
        <p:pic>
          <p:nvPicPr>
            <p:cNvPr id="6" name="Afbeelding 5"/>
            <p:cNvPicPr>
              <a:picLocks noChangeAspect="1"/>
            </p:cNvPicPr>
            <p:nvPr/>
          </p:nvPicPr>
          <p:blipFill>
            <a:blip r:embed="rId2" cstate="print"/>
            <a:stretch>
              <a:fillRect/>
            </a:stretch>
          </p:blipFill>
          <p:spPr>
            <a:xfrm>
              <a:off x="8388424" y="6460945"/>
              <a:ext cx="580145" cy="317438"/>
            </a:xfrm>
            <a:prstGeom prst="rect">
              <a:avLst/>
            </a:prstGeom>
          </p:spPr>
        </p:pic>
      </p:grpSp>
    </p:spTree>
    <p:extLst>
      <p:ext uri="{BB962C8B-B14F-4D97-AF65-F5344CB8AC3E}">
        <p14:creationId xmlns:p14="http://schemas.microsoft.com/office/powerpoint/2010/main" val="4176554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a:spLocks noGrp="1"/>
          </p:cNvSpPr>
          <p:nvPr>
            <p:ph idx="1"/>
          </p:nvPr>
        </p:nvSpPr>
        <p:spPr>
          <a:xfrm>
            <a:off x="459131" y="1423317"/>
            <a:ext cx="8229600" cy="4525963"/>
          </a:xfrm>
        </p:spPr>
        <p:txBody>
          <a:bodyPr>
            <a:noAutofit/>
          </a:bodyPr>
          <a:lstStyle/>
          <a:p>
            <a:r>
              <a:rPr lang="en-US" sz="2800" dirty="0" err="1"/>
              <a:t>Leeftijdslimiet</a:t>
            </a:r>
            <a:r>
              <a:rPr lang="en-US" sz="2800" dirty="0"/>
              <a:t> donor DCD: 75</a:t>
            </a:r>
          </a:p>
          <a:p>
            <a:r>
              <a:rPr lang="en-US" sz="2800" dirty="0" err="1"/>
              <a:t>Koude</a:t>
            </a:r>
            <a:r>
              <a:rPr lang="en-US" sz="2800" dirty="0"/>
              <a:t> </a:t>
            </a:r>
            <a:r>
              <a:rPr lang="en-US" sz="2800" dirty="0" err="1"/>
              <a:t>ischemietijd</a:t>
            </a:r>
            <a:r>
              <a:rPr lang="en-US" sz="2800" dirty="0"/>
              <a:t> is </a:t>
            </a:r>
            <a:r>
              <a:rPr lang="en-US" sz="2800" dirty="0" err="1"/>
              <a:t>omlaag</a:t>
            </a:r>
            <a:r>
              <a:rPr lang="en-US" sz="2800" dirty="0"/>
              <a:t> </a:t>
            </a:r>
            <a:r>
              <a:rPr lang="en-US" sz="2800" dirty="0" err="1"/>
              <a:t>gegaan</a:t>
            </a:r>
            <a:r>
              <a:rPr lang="en-US" sz="2800" dirty="0"/>
              <a:t>:</a:t>
            </a:r>
          </a:p>
          <a:p>
            <a:pPr lvl="1"/>
            <a:r>
              <a:rPr lang="en-US" dirty="0"/>
              <a:t>Median 2002: 19 hours</a:t>
            </a:r>
          </a:p>
          <a:p>
            <a:pPr lvl="1"/>
            <a:r>
              <a:rPr lang="en-US" dirty="0"/>
              <a:t>Median 2012: 13 hours</a:t>
            </a:r>
          </a:p>
          <a:p>
            <a:r>
              <a:rPr lang="en-US" sz="2800" dirty="0" err="1"/>
              <a:t>Competitieve</a:t>
            </a:r>
            <a:r>
              <a:rPr lang="en-US" sz="2800" dirty="0"/>
              <a:t> </a:t>
            </a:r>
            <a:r>
              <a:rPr lang="en-US" sz="2800" dirty="0" err="1"/>
              <a:t>allocatie</a:t>
            </a:r>
            <a:endParaRPr lang="en-US" sz="2800" dirty="0"/>
          </a:p>
          <a:p>
            <a:r>
              <a:rPr lang="en-US" sz="2800" dirty="0"/>
              <a:t>Machine </a:t>
            </a:r>
            <a:r>
              <a:rPr lang="en-US" sz="2800" dirty="0" err="1"/>
              <a:t>perfusie</a:t>
            </a:r>
            <a:r>
              <a:rPr lang="en-US" sz="2800" dirty="0"/>
              <a:t> van donor </a:t>
            </a:r>
            <a:r>
              <a:rPr lang="en-US" sz="2800" dirty="0" err="1"/>
              <a:t>nieren</a:t>
            </a:r>
            <a:endParaRPr lang="en-US" sz="2800" dirty="0"/>
          </a:p>
          <a:p>
            <a:r>
              <a:rPr lang="en-GB" sz="2800" dirty="0" err="1"/>
              <a:t>Nephro-Geriatrische</a:t>
            </a:r>
            <a:r>
              <a:rPr lang="en-GB" sz="2800" dirty="0"/>
              <a:t> studies</a:t>
            </a:r>
            <a:endParaRPr lang="en-US" sz="2800" dirty="0"/>
          </a:p>
          <a:p>
            <a:pPr marL="457189" lvl="1" indent="0">
              <a:buNone/>
            </a:pPr>
            <a:endParaRPr lang="en-US" dirty="0"/>
          </a:p>
        </p:txBody>
      </p:sp>
      <p:sp>
        <p:nvSpPr>
          <p:cNvPr id="6" name="Rectangle 5"/>
          <p:cNvSpPr/>
          <p:nvPr/>
        </p:nvSpPr>
        <p:spPr>
          <a:xfrm>
            <a:off x="323528" y="332766"/>
            <a:ext cx="8820472" cy="707886"/>
          </a:xfrm>
          <a:prstGeom prst="rect">
            <a:avLst/>
          </a:prstGeom>
        </p:spPr>
        <p:txBody>
          <a:bodyPr wrap="square">
            <a:spAutoFit/>
          </a:bodyPr>
          <a:lstStyle/>
          <a:p>
            <a:pPr>
              <a:defRPr sz="2160" b="0" i="0" u="none" strike="noStrike" kern="1200" baseline="0">
                <a:solidFill>
                  <a:prstClr val="black"/>
                </a:solidFill>
                <a:latin typeface="+mn-lt"/>
                <a:ea typeface="+mn-ea"/>
                <a:cs typeface="+mn-cs"/>
              </a:defRPr>
            </a:pPr>
            <a:r>
              <a:rPr lang="en-GB" sz="4000" dirty="0">
                <a:cs typeface="Microsoft Sans Serif" panose="020B0604020202020204" pitchFamily="34" charset="0"/>
              </a:rPr>
              <a:t>Wat is </a:t>
            </a:r>
            <a:r>
              <a:rPr lang="en-GB" sz="4000" dirty="0" err="1">
                <a:cs typeface="Microsoft Sans Serif" panose="020B0604020202020204" pitchFamily="34" charset="0"/>
              </a:rPr>
              <a:t>er</a:t>
            </a:r>
            <a:r>
              <a:rPr lang="en-GB" sz="4000" dirty="0">
                <a:cs typeface="Microsoft Sans Serif" panose="020B0604020202020204" pitchFamily="34" charset="0"/>
              </a:rPr>
              <a:t> </a:t>
            </a:r>
            <a:r>
              <a:rPr lang="en-GB" sz="4000" dirty="0" err="1">
                <a:cs typeface="Microsoft Sans Serif" panose="020B0604020202020204" pitchFamily="34" charset="0"/>
              </a:rPr>
              <a:t>veranderd</a:t>
            </a:r>
            <a:r>
              <a:rPr lang="en-GB" sz="4000" dirty="0">
                <a:cs typeface="Microsoft Sans Serif" panose="020B0604020202020204" pitchFamily="34" charset="0"/>
              </a:rPr>
              <a:t>?</a:t>
            </a:r>
          </a:p>
        </p:txBody>
      </p:sp>
    </p:spTree>
    <p:extLst>
      <p:ext uri="{BB962C8B-B14F-4D97-AF65-F5344CB8AC3E}">
        <p14:creationId xmlns:p14="http://schemas.microsoft.com/office/powerpoint/2010/main" val="4009584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a:p>
        </p:txBody>
      </p:sp>
      <p:sp>
        <p:nvSpPr>
          <p:cNvPr id="4" name="Titel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Vragen/Stellingen</a:t>
            </a:r>
            <a:endParaRPr lang="en-US" dirty="0"/>
          </a:p>
        </p:txBody>
      </p:sp>
    </p:spTree>
    <p:extLst>
      <p:ext uri="{BB962C8B-B14F-4D97-AF65-F5344CB8AC3E}">
        <p14:creationId xmlns:p14="http://schemas.microsoft.com/office/powerpoint/2010/main" val="2222702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Vragen</a:t>
            </a:r>
            <a:r>
              <a:rPr lang="en-US" dirty="0"/>
              <a:t>/</a:t>
            </a:r>
            <a:r>
              <a:rPr lang="en-US" dirty="0" err="1"/>
              <a:t>Stellingen</a:t>
            </a:r>
            <a:endParaRPr lang="en-US" dirty="0"/>
          </a:p>
        </p:txBody>
      </p:sp>
      <p:sp>
        <p:nvSpPr>
          <p:cNvPr id="3" name="Tijdelijke aanduiding voor inhoud 2"/>
          <p:cNvSpPr>
            <a:spLocks noGrp="1"/>
          </p:cNvSpPr>
          <p:nvPr>
            <p:ph idx="1"/>
          </p:nvPr>
        </p:nvSpPr>
        <p:spPr/>
        <p:txBody>
          <a:bodyPr>
            <a:normAutofit/>
          </a:bodyPr>
          <a:lstStyle/>
          <a:p>
            <a:pPr marL="514350" indent="-514350">
              <a:buAutoNum type="arabicPeriod"/>
            </a:pPr>
            <a:r>
              <a:rPr lang="nl-NL" b="1" dirty="0"/>
              <a:t>Wat is kwaliteit van leven bij ouderen?</a:t>
            </a:r>
          </a:p>
          <a:p>
            <a:pPr marL="514350" indent="-514350">
              <a:buAutoNum type="arabicPeriod"/>
            </a:pPr>
            <a:r>
              <a:rPr lang="nl-NL" b="1" dirty="0"/>
              <a:t>Dialyse versus transplantatie </a:t>
            </a:r>
          </a:p>
          <a:p>
            <a:pPr marL="514350" indent="-514350">
              <a:buAutoNum type="arabicPeriod"/>
            </a:pPr>
            <a:r>
              <a:rPr lang="nl-NL" b="1" dirty="0"/>
              <a:t>Wat betekent oud in de toekomst?</a:t>
            </a:r>
          </a:p>
          <a:p>
            <a:pPr marL="514350" indent="-514350">
              <a:buAutoNum type="arabicPeriod"/>
            </a:pPr>
            <a:r>
              <a:rPr lang="nl-NL" b="1" dirty="0"/>
              <a:t>Meer </a:t>
            </a:r>
            <a:r>
              <a:rPr lang="nl-NL" b="1" dirty="0" err="1"/>
              <a:t>patienten</a:t>
            </a:r>
            <a:r>
              <a:rPr lang="nl-NL" b="1" dirty="0"/>
              <a:t> = meer nieren, hoe?</a:t>
            </a:r>
          </a:p>
          <a:p>
            <a:pPr lvl="1"/>
            <a:r>
              <a:rPr lang="nl-NL" b="1" dirty="0"/>
              <a:t>Levende/overleden donaties of kunstnieren?</a:t>
            </a:r>
          </a:p>
          <a:p>
            <a:pPr marL="514350" indent="-514350">
              <a:buFont typeface="+mj-lt"/>
              <a:buAutoNum type="arabicPeriod"/>
            </a:pPr>
            <a:r>
              <a:rPr lang="nl-NL" b="1" dirty="0"/>
              <a:t>Er is weinig extra risico om als oudere een nier te doneren. </a:t>
            </a:r>
          </a:p>
          <a:p>
            <a:endParaRPr lang="nl-NL" b="1" dirty="0"/>
          </a:p>
          <a:p>
            <a:endParaRPr lang="en-US" dirty="0"/>
          </a:p>
        </p:txBody>
      </p:sp>
    </p:spTree>
    <p:extLst>
      <p:ext uri="{BB962C8B-B14F-4D97-AF65-F5344CB8AC3E}">
        <p14:creationId xmlns:p14="http://schemas.microsoft.com/office/powerpoint/2010/main" val="49911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Ouderen en nier transplantatie</a:t>
            </a:r>
          </a:p>
        </p:txBody>
      </p:sp>
      <p:sp>
        <p:nvSpPr>
          <p:cNvPr id="3" name="Tijdelijke aanduiding voor inhoud 2"/>
          <p:cNvSpPr>
            <a:spLocks noGrp="1"/>
          </p:cNvSpPr>
          <p:nvPr>
            <p:ph idx="1"/>
          </p:nvPr>
        </p:nvSpPr>
        <p:spPr/>
        <p:txBody>
          <a:bodyPr/>
          <a:lstStyle/>
          <a:p>
            <a:pPr marL="514350" indent="-514350">
              <a:buAutoNum type="arabicPeriod"/>
            </a:pPr>
            <a:r>
              <a:rPr lang="nl-NL" b="1" dirty="0"/>
              <a:t>Wat is oud?</a:t>
            </a:r>
          </a:p>
          <a:p>
            <a:pPr marL="514350" indent="-514350">
              <a:buAutoNum type="arabicPeriod"/>
            </a:pPr>
            <a:r>
              <a:rPr lang="nl-NL" dirty="0"/>
              <a:t>Wat zijn behandelmogelijkheden?</a:t>
            </a:r>
          </a:p>
          <a:p>
            <a:pPr marL="514350" indent="-514350">
              <a:buAutoNum type="arabicPeriod"/>
            </a:pPr>
            <a:r>
              <a:rPr lang="nl-NL" dirty="0"/>
              <a:t>Wachtlijstproblematiek NL</a:t>
            </a:r>
          </a:p>
          <a:p>
            <a:pPr marL="514350" indent="-514350">
              <a:buAutoNum type="arabicPeriod"/>
            </a:pPr>
            <a:r>
              <a:rPr lang="nl-NL" dirty="0"/>
              <a:t>Oud-voor-Oud program</a:t>
            </a:r>
          </a:p>
          <a:p>
            <a:pPr marL="514350" indent="-514350">
              <a:buAutoNum type="arabicPeriod"/>
            </a:pPr>
            <a:r>
              <a:rPr lang="nl-NL" dirty="0"/>
              <a:t>Resultaten Oud-voor-Oud program</a:t>
            </a:r>
          </a:p>
          <a:p>
            <a:pPr marL="514350" indent="-514350">
              <a:buAutoNum type="arabicPeriod"/>
            </a:pPr>
            <a:r>
              <a:rPr lang="nl-NL" dirty="0"/>
              <a:t>Laatste update</a:t>
            </a:r>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p:txBody>
      </p:sp>
      <p:grpSp>
        <p:nvGrpSpPr>
          <p:cNvPr id="4" name="Groep 6"/>
          <p:cNvGrpSpPr/>
          <p:nvPr/>
        </p:nvGrpSpPr>
        <p:grpSpPr>
          <a:xfrm>
            <a:off x="0" y="6309320"/>
            <a:ext cx="9144000" cy="548680"/>
            <a:chOff x="0" y="6309320"/>
            <a:chExt cx="9144000" cy="548680"/>
          </a:xfrm>
        </p:grpSpPr>
        <p:sp>
          <p:nvSpPr>
            <p:cNvPr id="5" name="Rechthoek 7"/>
            <p:cNvSpPr/>
            <p:nvPr/>
          </p:nvSpPr>
          <p:spPr>
            <a:xfrm>
              <a:off x="0" y="6309320"/>
              <a:ext cx="9144000" cy="548680"/>
            </a:xfrm>
            <a:prstGeom prst="rect">
              <a:avLst/>
            </a:prstGeom>
            <a:gradFill>
              <a:gsLst>
                <a:gs pos="0">
                  <a:srgbClr val="A92A50"/>
                </a:gs>
                <a:gs pos="100000">
                  <a:srgbClr val="8C224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p>
          </p:txBody>
        </p:sp>
        <p:pic>
          <p:nvPicPr>
            <p:cNvPr id="6" name="Afbeelding 5"/>
            <p:cNvPicPr>
              <a:picLocks noChangeAspect="1"/>
            </p:cNvPicPr>
            <p:nvPr/>
          </p:nvPicPr>
          <p:blipFill>
            <a:blip r:embed="rId2" cstate="print"/>
            <a:stretch>
              <a:fillRect/>
            </a:stretch>
          </p:blipFill>
          <p:spPr>
            <a:xfrm>
              <a:off x="8388424" y="6460945"/>
              <a:ext cx="580145" cy="317438"/>
            </a:xfrm>
            <a:prstGeom prst="rect">
              <a:avLst/>
            </a:prstGeom>
          </p:spPr>
        </p:pic>
      </p:grpSp>
    </p:spTree>
    <p:extLst>
      <p:ext uri="{BB962C8B-B14F-4D97-AF65-F5344CB8AC3E}">
        <p14:creationId xmlns:p14="http://schemas.microsoft.com/office/powerpoint/2010/main" val="422252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Wat</a:t>
            </a:r>
            <a:r>
              <a:rPr lang="en-US" dirty="0"/>
              <a:t> is </a:t>
            </a:r>
            <a:r>
              <a:rPr lang="en-US" dirty="0" err="1"/>
              <a:t>oud</a:t>
            </a:r>
            <a:r>
              <a:rPr lang="en-US" dirty="0"/>
              <a:t>?</a:t>
            </a:r>
          </a:p>
        </p:txBody>
      </p:sp>
      <p:sp>
        <p:nvSpPr>
          <p:cNvPr id="3" name="Tijdelijke aanduiding voor inhoud 2"/>
          <p:cNvSpPr>
            <a:spLocks noGrp="1"/>
          </p:cNvSpPr>
          <p:nvPr>
            <p:ph idx="1"/>
          </p:nvPr>
        </p:nvSpPr>
        <p:spPr/>
        <p:txBody>
          <a:bodyPr/>
          <a:lstStyle/>
          <a:p>
            <a:pPr marL="0" indent="0">
              <a:buNone/>
            </a:pPr>
            <a:r>
              <a:rPr lang="en-US" dirty="0"/>
              <a:t>World Health </a:t>
            </a:r>
            <a:r>
              <a:rPr lang="en-US" dirty="0" err="1"/>
              <a:t>Organisation</a:t>
            </a:r>
            <a:r>
              <a:rPr lang="en-US" dirty="0"/>
              <a:t>:</a:t>
            </a:r>
          </a:p>
          <a:p>
            <a:pPr lvl="1"/>
            <a:r>
              <a:rPr lang="en-US" dirty="0"/>
              <a:t>The age of 60 or 65, roughly equivalent to retirement ages in most developed countries, is said to be the beginning of old age</a:t>
            </a:r>
          </a:p>
        </p:txBody>
      </p:sp>
      <p:sp>
        <p:nvSpPr>
          <p:cNvPr id="4" name="AutoShape 4" descr="Afbeeldingsresultaat voor chronologic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Afbeeldingsresultaat voor chronologic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http://www.jobonomics.com/1/wp-content/uploads/2010/03/rsz_chronological-resu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15" y="4149080"/>
            <a:ext cx="2124075" cy="212407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i.huffpost.com/gen/1063093/images/o-BIOLOGICAL-COMPUTERS-faceboo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4492873"/>
            <a:ext cx="2534303" cy="178028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i.dailymail.co.uk/i/pix/2014/04/30/article-2617187-1D7B51AF00000578-504_634x8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3764688"/>
            <a:ext cx="1944216" cy="250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39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br>
              <a:rPr lang="nl-NL" sz="3200" dirty="0"/>
            </a:br>
            <a:br>
              <a:rPr lang="nl-NL" sz="3200" dirty="0"/>
            </a:br>
            <a:br>
              <a:rPr lang="nl-NL" sz="3200" dirty="0"/>
            </a:br>
            <a:br>
              <a:rPr lang="nl-NL" sz="3200" dirty="0"/>
            </a:br>
            <a:br>
              <a:rPr lang="nl-NL" sz="3200" dirty="0"/>
            </a:br>
            <a:r>
              <a:rPr lang="nl-NL" sz="3200" dirty="0"/>
              <a:t>Bestaat er een maximumleeftijd voor niertransplantaties?</a:t>
            </a:r>
            <a:br>
              <a:rPr lang="nl-NL" sz="3200" dirty="0"/>
            </a:br>
            <a:endParaRPr lang="en-US" sz="3200" dirty="0"/>
          </a:p>
        </p:txBody>
      </p:sp>
      <p:pic>
        <p:nvPicPr>
          <p:cNvPr id="7170" name="Picture 2" descr="http://www.mommyonline.nl/images/jaofn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84984"/>
            <a:ext cx="2667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spreekuurthuis.nl/uploads/image/nierziekten/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032212"/>
            <a:ext cx="416901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21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Tijdelijke aanduiding voor inhoud 2"/>
          <p:cNvSpPr>
            <a:spLocks noGrp="1"/>
          </p:cNvSpPr>
          <p:nvPr>
            <p:ph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42" t="13000" r="32604" b="14334"/>
          <a:stretch/>
        </p:blipFill>
        <p:spPr bwMode="auto">
          <a:xfrm>
            <a:off x="6846" y="-8756"/>
            <a:ext cx="7949530" cy="6704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179512" y="1844824"/>
            <a:ext cx="3888432" cy="43204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89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20080" y="2890679"/>
            <a:ext cx="7956376" cy="2554545"/>
          </a:xfrm>
          <a:prstGeom prst="rect">
            <a:avLst/>
          </a:prstGeom>
          <a:solidFill>
            <a:schemeClr val="bg1"/>
          </a:solidFill>
        </p:spPr>
        <p:txBody>
          <a:bodyPr wrap="square">
            <a:spAutoFit/>
          </a:bodyPr>
          <a:lstStyle/>
          <a:p>
            <a:r>
              <a:rPr lang="nl-NL" sz="4000" dirty="0"/>
              <a:t>In het Erasmus MC in Rotterdam heeft inmiddels een 89-jarige man anoniem een nier afgestaan aan een ruim tien jaar jongere ontvanger.</a:t>
            </a:r>
          </a:p>
        </p:txBody>
      </p:sp>
      <p:sp>
        <p:nvSpPr>
          <p:cNvPr id="2" name="AutoShape 2" descr="Afbeeldingsresultaat voor erasmus m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Afbeeldingsresultaat voor erasmus m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6" descr="Afbeeldingsresultaat voor erasmus mc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34099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7"/>
          <p:cNvSpPr/>
          <p:nvPr/>
        </p:nvSpPr>
        <p:spPr>
          <a:xfrm>
            <a:off x="5148064" y="704890"/>
            <a:ext cx="3851920" cy="707886"/>
          </a:xfrm>
          <a:prstGeom prst="rect">
            <a:avLst/>
          </a:prstGeom>
          <a:solidFill>
            <a:schemeClr val="bg1"/>
          </a:solidFill>
        </p:spPr>
        <p:txBody>
          <a:bodyPr wrap="square">
            <a:spAutoFit/>
          </a:bodyPr>
          <a:lstStyle/>
          <a:p>
            <a:r>
              <a:rPr lang="nl-NL" sz="4000" dirty="0"/>
              <a:t>3 april 2015</a:t>
            </a:r>
          </a:p>
        </p:txBody>
      </p:sp>
    </p:spTree>
    <p:extLst>
      <p:ext uri="{BB962C8B-B14F-4D97-AF65-F5344CB8AC3E}">
        <p14:creationId xmlns:p14="http://schemas.microsoft.com/office/powerpoint/2010/main" val="227555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nl-NL" altLang="en-US">
              <a:ea typeface="ＭＳ Ｐゴシック" charset="-128"/>
            </a:endParaRPr>
          </a:p>
        </p:txBody>
      </p:sp>
      <p:sp>
        <p:nvSpPr>
          <p:cNvPr id="2" name="Tijdelijke aanduiding voor inhoud 1"/>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4" t="13661" r="32968" b="21693"/>
          <a:stretch/>
        </p:blipFill>
        <p:spPr bwMode="auto">
          <a:xfrm>
            <a:off x="0" y="0"/>
            <a:ext cx="8964488" cy="675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30165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7C68E4C4A0734BBECEB1C0A3AEFCAA" ma:contentTypeVersion="11" ma:contentTypeDescription="Een nieuw document maken." ma:contentTypeScope="" ma:versionID="bd105fcaa1adf00407a7815716346da0">
  <xsd:schema xmlns:xsd="http://www.w3.org/2001/XMLSchema" xmlns:xs="http://www.w3.org/2001/XMLSchema" xmlns:p="http://schemas.microsoft.com/office/2006/metadata/properties" xmlns:ns2="624302cb-c942-4baa-8473-2de60652eb40" targetNamespace="http://schemas.microsoft.com/office/2006/metadata/properties" ma:root="true" ma:fieldsID="e7871e9b7e366e16f248f3c4394316cb" ns2:_="">
    <xsd:import namespace="624302cb-c942-4baa-8473-2de60652eb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302cb-c942-4baa-8473-2de60652e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126320-2609-4022-B830-8054B53E111C}"/>
</file>

<file path=customXml/itemProps2.xml><?xml version="1.0" encoding="utf-8"?>
<ds:datastoreItem xmlns:ds="http://schemas.openxmlformats.org/officeDocument/2006/customXml" ds:itemID="{11217C93-0049-4B4C-AE1B-E1C7F20F0E58}"/>
</file>

<file path=customXml/itemProps3.xml><?xml version="1.0" encoding="utf-8"?>
<ds:datastoreItem xmlns:ds="http://schemas.openxmlformats.org/officeDocument/2006/customXml" ds:itemID="{4BF0736E-7014-4236-A7D2-C7F02DB34703}"/>
</file>

<file path=docProps/app.xml><?xml version="1.0" encoding="utf-8"?>
<Properties xmlns="http://schemas.openxmlformats.org/officeDocument/2006/extended-properties" xmlns:vt="http://schemas.openxmlformats.org/officeDocument/2006/docPropsVTypes">
  <TotalTime>526</TotalTime>
  <Words>1037</Words>
  <Application>Microsoft Office PowerPoint</Application>
  <PresentationFormat>Diavoorstelling (4:3)</PresentationFormat>
  <Paragraphs>197</Paragraphs>
  <Slides>36</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36</vt:i4>
      </vt:variant>
    </vt:vector>
  </HeadingPairs>
  <TitlesOfParts>
    <vt:vector size="42" baseType="lpstr">
      <vt:lpstr>ＭＳ Ｐゴシック</vt:lpstr>
      <vt:lpstr>Arial</vt:lpstr>
      <vt:lpstr>Calibri</vt:lpstr>
      <vt:lpstr>Georgia</vt:lpstr>
      <vt:lpstr>Microsoft Sans Serif</vt:lpstr>
      <vt:lpstr>Kantoorthema</vt:lpstr>
      <vt:lpstr>Ouderen en niertransplantatie</vt:lpstr>
      <vt:lpstr>Nier-donatie op 4 november om 00:30u</vt:lpstr>
      <vt:lpstr>Accepteren?</vt:lpstr>
      <vt:lpstr>Ouderen en nier transplantatie</vt:lpstr>
      <vt:lpstr>Wat is oud?</vt:lpstr>
      <vt:lpstr>     Bestaat er een maximumleeftijd voor niertransplantaties? </vt:lpstr>
      <vt:lpstr>PowerPoint-presentatie</vt:lpstr>
      <vt:lpstr>PowerPoint-presentatie</vt:lpstr>
      <vt:lpstr>PowerPoint-presentatie</vt:lpstr>
      <vt:lpstr>PowerPoint-presentatie</vt:lpstr>
      <vt:lpstr>Ouderen en nier transplantatie</vt:lpstr>
      <vt:lpstr>Transplantatie mogelijkheden?</vt:lpstr>
      <vt:lpstr>Ouderen en nier transplantatie</vt:lpstr>
      <vt:lpstr>Median age of deceased donors in the Eurotransplant region</vt:lpstr>
      <vt:lpstr>PowerPoint-presentatie</vt:lpstr>
      <vt:lpstr>PowerPoint-presentatie</vt:lpstr>
      <vt:lpstr>PowerPoint-presentatie</vt:lpstr>
      <vt:lpstr>PowerPoint-presentatie</vt:lpstr>
      <vt:lpstr>Ouderen en nier transplantatie</vt:lpstr>
      <vt:lpstr>PowerPoint-presentatie</vt:lpstr>
      <vt:lpstr>Voordelen</vt:lpstr>
      <vt:lpstr>Voordelen</vt:lpstr>
      <vt:lpstr>PowerPoint-presentatie</vt:lpstr>
      <vt:lpstr>Voordelen</vt:lpstr>
      <vt:lpstr>PowerPoint-presentatie</vt:lpstr>
      <vt:lpstr>Ouderen en nier transplantatie</vt:lpstr>
      <vt:lpstr>PowerPoint-presentatie</vt:lpstr>
      <vt:lpstr>PowerPoint-presentatie</vt:lpstr>
      <vt:lpstr>PowerPoint-presentatie</vt:lpstr>
      <vt:lpstr>PowerPoint-presentatie</vt:lpstr>
      <vt:lpstr>Dialyse vs Transplantatie?</vt:lpstr>
      <vt:lpstr>Conclusies Oud-voor-Oud</vt:lpstr>
      <vt:lpstr>Ouderen en nier transplantatie</vt:lpstr>
      <vt:lpstr>PowerPoint-presentatie</vt:lpstr>
      <vt:lpstr>PowerPoint-presentatie</vt:lpstr>
      <vt:lpstr>Vragen/Stellingen</vt:lpstr>
    </vt:vector>
  </TitlesOfParts>
  <Company>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Ouderen en niertransplantatie</dc:title>
  <dc:creator>H. Peters Sengers</dc:creator>
  <cp:lastModifiedBy>Wanda Konijn NVN</cp:lastModifiedBy>
  <cp:revision>45</cp:revision>
  <cp:lastPrinted>2015-09-18T08:58:57Z</cp:lastPrinted>
  <dcterms:created xsi:type="dcterms:W3CDTF">2015-09-17T13:18:54Z</dcterms:created>
  <dcterms:modified xsi:type="dcterms:W3CDTF">2017-10-25T11:40:13Z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0x010100417C68E4C4A0734BBECEB1C0A3AEFCAA</vt:lpwstr>
  </property>
</Properties>
</file>